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7"/>
  </p:notesMasterIdLst>
  <p:handoutMasterIdLst>
    <p:handoutMasterId r:id="rId48"/>
  </p:handoutMasterIdLst>
  <p:sldIdLst>
    <p:sldId id="603" r:id="rId8"/>
    <p:sldId id="2383" r:id="rId9"/>
    <p:sldId id="2382" r:id="rId10"/>
    <p:sldId id="2437" r:id="rId11"/>
    <p:sldId id="739" r:id="rId12"/>
    <p:sldId id="2414" r:id="rId13"/>
    <p:sldId id="2361" r:id="rId14"/>
    <p:sldId id="2376" r:id="rId15"/>
    <p:sldId id="2377" r:id="rId16"/>
    <p:sldId id="2378" r:id="rId17"/>
    <p:sldId id="2398" r:id="rId18"/>
    <p:sldId id="2473" r:id="rId19"/>
    <p:sldId id="2471" r:id="rId20"/>
    <p:sldId id="2454" r:id="rId21"/>
    <p:sldId id="2472" r:id="rId22"/>
    <p:sldId id="2439" r:id="rId23"/>
    <p:sldId id="2445" r:id="rId24"/>
    <p:sldId id="2474" r:id="rId25"/>
    <p:sldId id="2475" r:id="rId26"/>
    <p:sldId id="2476" r:id="rId27"/>
    <p:sldId id="2477" r:id="rId28"/>
    <p:sldId id="2478" r:id="rId29"/>
    <p:sldId id="2479" r:id="rId30"/>
    <p:sldId id="2481" r:id="rId31"/>
    <p:sldId id="2482" r:id="rId32"/>
    <p:sldId id="2480" r:id="rId33"/>
    <p:sldId id="2483" r:id="rId34"/>
    <p:sldId id="2484" r:id="rId35"/>
    <p:sldId id="2485" r:id="rId36"/>
    <p:sldId id="2491" r:id="rId37"/>
    <p:sldId id="2486" r:id="rId38"/>
    <p:sldId id="2488" r:id="rId39"/>
    <p:sldId id="2487" r:id="rId40"/>
    <p:sldId id="2435" r:id="rId41"/>
    <p:sldId id="2489" r:id="rId42"/>
    <p:sldId id="2490" r:id="rId43"/>
    <p:sldId id="2492" r:id="rId44"/>
    <p:sldId id="582" r:id="rId45"/>
    <p:sldId id="2451" r:id="rId4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221815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6" d="100"/>
          <a:sy n="126" d="100"/>
        </p:scale>
        <p:origin x="224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9328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zomi12.github.io/" TargetMode="Externa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.png"/><Relationship Id="rId5" Type="http://schemas.openxmlformats.org/officeDocument/2006/relationships/hyperlink" Target="https://github.com/chenzomi12/DeepLearningSystem" TargetMode="External"/><Relationship Id="rId4" Type="http://schemas.openxmlformats.org/officeDocument/2006/relationships/hyperlink" Target="https://chenzomi12.github.i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52C5864-68A3-E330-0C47-D970E8AFE7C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9A229D-654C-8D6D-EE3C-1215781A552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2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2024/9/1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ED477B7-DF83-6070-5B1C-B187E909A461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75FBA-C50E-0E57-0850-F35A3235C31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35A4A-E15C-EEDF-B5DF-50345280460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16A85B-5E78-6280-EFBF-68DDE18F625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60528" y="19101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F9DFC8B-C144-A520-665B-77B20ACE4737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1FF6EF-58A2-B134-6EAC-D38F54C482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F5F5ACC-664A-6756-DA4C-5C9A7E83FE7F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EA65D-E4BA-4B2C-6093-4E9904C24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94740" y="469968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B7E3EA-0610-C97C-33AC-7CFE62ECE81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05" y="4660284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ber/horovod" TargetMode="External"/><Relationship Id="rId7" Type="http://schemas.openxmlformats.org/officeDocument/2006/relationships/hyperlink" Target="https://www.olcf.ornl.gov/summit/" TargetMode="External"/><Relationship Id="rId2" Type="http://schemas.openxmlformats.org/officeDocument/2006/relationships/hyperlink" Target="https://github.com/baidu-research/baidu-allreduce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arxiv.org/abs/1811.06992" TargetMode="External"/><Relationship Id="rId5" Type="http://schemas.openxmlformats.org/officeDocument/2006/relationships/hyperlink" Target="https://arxiv.org/abs/1811.05233" TargetMode="External"/><Relationship Id="rId4" Type="http://schemas.openxmlformats.org/officeDocument/2006/relationships/hyperlink" Target="https://arxiv.org/abs/1807.11205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EE7C21-FEA9-D4F7-243F-9493DC1925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001" y="-116979"/>
            <a:ext cx="12399963" cy="6974979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1499" y="573456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8569" y="577660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46016" y="2204720"/>
            <a:ext cx="10846085" cy="2794314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8000" kern="0" dirty="0">
                <a:solidFill>
                  <a:schemeClr val="tx2"/>
                </a:solidFill>
                <a:latin typeface="+mj-ea"/>
                <a:ea typeface="+mj-ea"/>
              </a:rPr>
              <a:t>Double</a:t>
            </a:r>
            <a:r>
              <a:rPr lang="zh-CN" altLang="en-US" sz="8000" kern="0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en-US" altLang="zh-CN" sz="8000" kern="0" dirty="0">
                <a:solidFill>
                  <a:schemeClr val="tx2"/>
                </a:solidFill>
                <a:latin typeface="+mj-ea"/>
                <a:ea typeface="+mj-ea"/>
              </a:rPr>
              <a:t>Binary</a:t>
            </a:r>
            <a:r>
              <a:rPr lang="zh-CN" altLang="en-US" sz="8000" kern="0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en-US" altLang="zh-CN" sz="8000" kern="0" dirty="0">
                <a:solidFill>
                  <a:schemeClr val="tx2"/>
                </a:solidFill>
                <a:latin typeface="+mj-ea"/>
                <a:ea typeface="+mj-ea"/>
              </a:rPr>
              <a:t>Tree</a:t>
            </a:r>
          </a:p>
          <a:p>
            <a:pPr>
              <a:lnSpc>
                <a:spcPct val="120000"/>
              </a:lnSpc>
            </a:pPr>
            <a:r>
              <a:rPr lang="zh-CN" altLang="en-US" sz="8000" kern="0" dirty="0">
                <a:solidFill>
                  <a:schemeClr val="tx2"/>
                </a:solidFill>
                <a:latin typeface="+mj-ea"/>
                <a:ea typeface="+mj-ea"/>
              </a:rPr>
              <a:t>双二叉树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987367" y="1099796"/>
            <a:ext cx="7131044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集合通信库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964CEFD-579B-2844-BB19-1ED81C69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Baidu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：节点间分布式训练场景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A3BC022-9E96-294F-AC1F-5494E1664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11" y="1386646"/>
            <a:ext cx="6755608" cy="506670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9EBDA95-7A71-D24C-9C1B-ED36D26DAEA2}"/>
              </a:ext>
            </a:extLst>
          </p:cNvPr>
          <p:cNvSpPr/>
          <p:nvPr/>
        </p:nvSpPr>
        <p:spPr>
          <a:xfrm>
            <a:off x="7172387" y="4151228"/>
            <a:ext cx="4344999" cy="961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 亿参数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LLM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训练每秒处理的样本数量与 GPU 数量成线性比例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FF1A43C-D79E-234E-84CB-D83AFC67F320}"/>
                  </a:ext>
                </a:extLst>
              </p:cNvPr>
              <p:cNvSpPr/>
              <p:nvPr/>
            </p:nvSpPr>
            <p:spPr>
              <a:xfrm>
                <a:off x="6905296" y="2449361"/>
                <a:ext cx="48791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𝑇𝑟𝑎𝑛𝑠𝑓𝑒𝑟𝑟𝑒𝑑</m:t>
                      </m:r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zh-CN" sz="2000" i="1" dirty="0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 i="1" dirty="0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000" b="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FF1A43C-D79E-234E-84CB-D83AFC67F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296" y="2449361"/>
                <a:ext cx="4879180" cy="400110"/>
              </a:xfrm>
              <a:prstGeom prst="rect">
                <a:avLst/>
              </a:prstGeom>
              <a:blipFill>
                <a:blip r:embed="rId3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4343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72F2DAB-C6E7-9AB0-7FCB-61298BE6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集合通信原语的含义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F698CA-E237-7F6F-7C3D-9019C8F11C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0989" y="1882047"/>
            <a:ext cx="8972344" cy="212965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8F04EF15-23B5-BFB1-0984-8DBF7C059EED}"/>
              </a:ext>
            </a:extLst>
          </p:cNvPr>
          <p:cNvGrpSpPr/>
          <p:nvPr/>
        </p:nvGrpSpPr>
        <p:grpSpPr>
          <a:xfrm>
            <a:off x="1530989" y="4143782"/>
            <a:ext cx="9006523" cy="2226924"/>
            <a:chOff x="1863151" y="4012590"/>
            <a:chExt cx="10333612" cy="255505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15BE169-E999-2623-F0FA-0EECC9E49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3151" y="4043375"/>
              <a:ext cx="2561212" cy="252427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6421F06-CDC5-7973-AF09-130E2E7E8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4363" y="4012590"/>
              <a:ext cx="7772400" cy="2443455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79E93F3-7367-3B9E-AE87-E9CC879C48D2}"/>
              </a:ext>
            </a:extLst>
          </p:cNvPr>
          <p:cNvSpPr txBox="1"/>
          <p:nvPr/>
        </p:nvSpPr>
        <p:spPr>
          <a:xfrm>
            <a:off x="1987785" y="1259231"/>
            <a:ext cx="8221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https://space.bilibili.com/517221395/channel/collectiondetail?sid=3130927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3FC8B14-7D75-7898-3E98-B6F1CF8BBAE2}"/>
              </a:ext>
            </a:extLst>
          </p:cNvPr>
          <p:cNvSpPr/>
          <p:nvPr/>
        </p:nvSpPr>
        <p:spPr>
          <a:xfrm>
            <a:off x="1560940" y="4103142"/>
            <a:ext cx="2232290" cy="226756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4839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68C212-104B-C92F-F4D8-1BE2190A2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fontAlgn="base"/>
            <a:r>
              <a:rPr lang="en-US" altLang="zh-CN" dirty="0"/>
              <a:t>02.</a:t>
            </a:r>
            <a:r>
              <a:rPr lang="zh-CN" altLang="en-US" dirty="0"/>
              <a:t> 分层环算法</a:t>
            </a:r>
            <a:endParaRPr lang="en-US" altLang="zh-CN" dirty="0"/>
          </a:p>
          <a:p>
            <a:pPr fontAlgn="base"/>
            <a:r>
              <a:rPr lang="en-US" altLang="zh-CN" sz="5400" dirty="0"/>
              <a:t>Hierarchical</a:t>
            </a:r>
            <a:r>
              <a:rPr lang="zh-CN" altLang="en-US" sz="5400" dirty="0"/>
              <a:t> </a:t>
            </a:r>
            <a:r>
              <a:rPr lang="en-US" altLang="zh-CN" sz="5400" dirty="0"/>
              <a:t>Rings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54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7BF1388-E23B-8822-F7E3-BCE329D07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753E0C2-6B6F-BCF0-57FE-A68C6A9985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Ring</a:t>
            </a:r>
            <a:r>
              <a:rPr lang="zh-CN" altLang="en-US" dirty="0"/>
              <a:t> 算法这么香？</a:t>
            </a:r>
            <a:r>
              <a:rPr lang="en-US" altLang="zh-CN" dirty="0"/>
              <a:t>NV</a:t>
            </a:r>
            <a:r>
              <a:rPr lang="zh-CN" altLang="en-US" dirty="0"/>
              <a:t> 都引入 </a:t>
            </a:r>
            <a:r>
              <a:rPr lang="en-US" altLang="zh-CN" dirty="0"/>
              <a:t>NCCL2.X</a:t>
            </a:r>
            <a:r>
              <a:rPr lang="zh-CN" altLang="en-US" dirty="0"/>
              <a:t> 版本了，为什么还需要介绍 </a:t>
            </a:r>
            <a:r>
              <a:rPr lang="en-US" altLang="zh-CN" dirty="0"/>
              <a:t>DBT </a:t>
            </a:r>
            <a:r>
              <a:rPr lang="zh-CN" altLang="en-US" dirty="0"/>
              <a:t>算法呢？</a:t>
            </a:r>
          </a:p>
        </p:txBody>
      </p:sp>
    </p:spTree>
    <p:extLst>
      <p:ext uri="{BB962C8B-B14F-4D97-AF65-F5344CB8AC3E}">
        <p14:creationId xmlns:p14="http://schemas.microsoft.com/office/powerpoint/2010/main" val="1132302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A0DAE87-1240-C5AA-1DE5-6B5CF4667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</a:t>
            </a:r>
            <a:r>
              <a:rPr lang="zh-CN" altLang="en-US" dirty="0"/>
              <a:t> 算法不足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6EB97508-CEC1-DC70-343B-909AAB2D4A5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基本介绍：</a:t>
                </a:r>
                <a:r>
                  <a:rPr lang="zh-CN" altLang="en-US" dirty="0"/>
                  <a:t>最常见实现算法基于 </a:t>
                </a:r>
                <a:r>
                  <a:rPr lang="en" altLang="zh-CN" dirty="0"/>
                  <a:t>Ring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All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Reduce</a:t>
                </a:r>
                <a:r>
                  <a:rPr lang="zh-CN" altLang="en" dirty="0"/>
                  <a:t>，</a:t>
                </a:r>
                <a:r>
                  <a:rPr lang="en-US" altLang="zh-CN" dirty="0"/>
                  <a:t>NVIDIA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NCCLv1.X</a:t>
                </a:r>
                <a:r>
                  <a:rPr lang="zh-CN" altLang="en-US" dirty="0"/>
                  <a:t>通信库采用该算法，每次跟相邻的两个节点进行通信，每次通信数据总量的 </a:t>
                </a:r>
                <a:r>
                  <a:rPr lang="en-US" altLang="zh-CN" dirty="0"/>
                  <a:t>1/N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b="1" dirty="0"/>
                  <a:t>适用拓扑：</a:t>
                </a:r>
                <a:r>
                  <a:rPr lang="en-US" altLang="zh-CN" dirty="0"/>
                  <a:t>Star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Tree</a:t>
                </a:r>
                <a:r>
                  <a:rPr lang="zh-CN" altLang="en-US" dirty="0"/>
                  <a:t> 等小规模集群；</a:t>
                </a:r>
                <a:r>
                  <a:rPr lang="zh-CN" altLang="en-US" b="1" dirty="0"/>
                  <a:t>通信步骤：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Step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b="1" dirty="0"/>
                  <a:t>优点：</a:t>
                </a:r>
                <a:r>
                  <a:rPr lang="zh-CN" altLang="en-US" dirty="0"/>
                  <a:t>实现简单，能充分利用每个节点的上行和下行带宽；</a:t>
                </a:r>
                <a:endParaRPr lang="en-US" altLang="zh-CN" dirty="0"/>
              </a:p>
              <a:p>
                <a:endParaRPr lang="en-US" altLang="zh-CN" b="1" dirty="0"/>
              </a:p>
              <a:p>
                <a:r>
                  <a:rPr lang="zh-CN" altLang="en-US" b="1" dirty="0"/>
                  <a:t>缺点：</a:t>
                </a:r>
                <a:r>
                  <a:rPr lang="zh-CN" altLang="en-US" dirty="0"/>
                  <a:t>通信延迟随着节点数线性增加，特别是对于小包延迟增加比较明显；</a:t>
                </a:r>
                <a:r>
                  <a:rPr lang="en" altLang="zh-CN" dirty="0"/>
                  <a:t>Ring</a:t>
                </a:r>
                <a:r>
                  <a:rPr lang="zh-CN" altLang="en-US" dirty="0"/>
                  <a:t>太大，</a:t>
                </a:r>
                <a:r>
                  <a:rPr lang="en" altLang="zh-CN" dirty="0"/>
                  <a:t>Ring All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Reduce</a:t>
                </a:r>
                <a:r>
                  <a:rPr lang="zh-CN" altLang="en-US" dirty="0"/>
                  <a:t> 效率也会变得很低。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6EB97508-CEC1-DC70-343B-909AAB2D4A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0F0F421B-55FE-BE3B-D38A-05AE10C4559B}"/>
              </a:ext>
            </a:extLst>
          </p:cNvPr>
          <p:cNvSpPr/>
          <p:nvPr/>
        </p:nvSpPr>
        <p:spPr>
          <a:xfrm>
            <a:off x="528320" y="5039360"/>
            <a:ext cx="11079108" cy="12649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6901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0F36F20-EF81-BFB3-B59D-7CAB6196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引入 </a:t>
            </a:r>
            <a:r>
              <a:rPr lang="en-US" altLang="zh-CN" dirty="0"/>
              <a:t>Tree</a:t>
            </a:r>
            <a:r>
              <a:rPr lang="zh-CN" altLang="en-US" dirty="0"/>
              <a:t> 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381AE5F-CE37-25D8-BB84-9767263B81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All</a:t>
            </a:r>
            <a:r>
              <a:rPr lang="zh-CN" altLang="en-US" dirty="0"/>
              <a:t> </a:t>
            </a:r>
            <a:r>
              <a:rPr lang="en" altLang="zh-CN" dirty="0"/>
              <a:t>reduce </a:t>
            </a:r>
            <a:r>
              <a:rPr lang="zh-CN" altLang="en-US" dirty="0"/>
              <a:t>操作用于对多个 </a:t>
            </a:r>
            <a:r>
              <a:rPr lang="en" altLang="zh-CN" dirty="0"/>
              <a:t>GPU </a:t>
            </a:r>
            <a:r>
              <a:rPr lang="zh-CN" altLang="en-US" dirty="0"/>
              <a:t>上的梯度求和，通常使用环 </a:t>
            </a:r>
            <a:r>
              <a:rPr lang="en-US" altLang="zh-CN" dirty="0"/>
              <a:t>Ring</a:t>
            </a:r>
            <a:r>
              <a:rPr lang="zh-CN" altLang="en-US" dirty="0"/>
              <a:t> 来实现全带宽。环的随着训练任务中使用的 </a:t>
            </a:r>
            <a:r>
              <a:rPr lang="en-US" altLang="zh-CN" dirty="0"/>
              <a:t>GPU</a:t>
            </a:r>
            <a:r>
              <a:rPr lang="zh-CN" altLang="en-US" dirty="0"/>
              <a:t> 个数增加，</a:t>
            </a:r>
            <a:r>
              <a:rPr lang="en" altLang="zh-CN" dirty="0"/>
              <a:t>ring all</a:t>
            </a:r>
            <a:r>
              <a:rPr lang="en-US" altLang="zh-CN" dirty="0"/>
              <a:t>-</a:t>
            </a:r>
            <a:r>
              <a:rPr lang="en" altLang="zh-CN" dirty="0"/>
              <a:t>reduce</a:t>
            </a:r>
            <a:r>
              <a:rPr lang="zh-CN" altLang="en-US" dirty="0"/>
              <a:t> 延迟会线性增长；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开始出现大规模分布式并行实验，采用分层的二维环算法（</a:t>
            </a:r>
            <a:r>
              <a:rPr lang="en-US" altLang="zh-CN" dirty="0"/>
              <a:t>Hierarchical</a:t>
            </a:r>
            <a:r>
              <a:rPr lang="zh-CN" altLang="en-US" dirty="0"/>
              <a:t> </a:t>
            </a:r>
            <a:r>
              <a:rPr lang="en-US" altLang="zh-CN" dirty="0"/>
              <a:t>Rings</a:t>
            </a:r>
            <a:r>
              <a:rPr lang="zh-CN" altLang="en-US" dirty="0"/>
              <a:t>）取代了扁平环（</a:t>
            </a:r>
            <a:r>
              <a:rPr lang="en-US" altLang="zh-CN" dirty="0"/>
              <a:t>Flat</a:t>
            </a:r>
            <a:r>
              <a:rPr lang="zh-CN" altLang="en-US" dirty="0"/>
              <a:t> </a:t>
            </a:r>
            <a:r>
              <a:rPr lang="en-US" altLang="zh-CN" dirty="0"/>
              <a:t>Ring</a:t>
            </a:r>
            <a:r>
              <a:rPr lang="zh-CN" altLang="en-US" dirty="0"/>
              <a:t>），以获得更好的带宽，同时降低延迟。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分层环仍然为了解决这个问题，</a:t>
            </a:r>
            <a:r>
              <a:rPr lang="en" altLang="zh-CN" dirty="0"/>
              <a:t>NCCL</a:t>
            </a:r>
            <a:r>
              <a:rPr lang="zh-CN" altLang="en-US" dirty="0"/>
              <a:t> </a:t>
            </a:r>
            <a:r>
              <a:rPr lang="en-US" altLang="zh-CN" dirty="0"/>
              <a:t>2.4</a:t>
            </a:r>
            <a:r>
              <a:rPr lang="zh-CN" altLang="en-US" dirty="0"/>
              <a:t> 版本引入了 </a:t>
            </a:r>
            <a:r>
              <a:rPr lang="en" altLang="zh-CN" dirty="0"/>
              <a:t>tree</a:t>
            </a:r>
            <a:r>
              <a:rPr lang="zh-CN" altLang="en-US" dirty="0"/>
              <a:t> 算法，即 </a:t>
            </a:r>
            <a:r>
              <a:rPr lang="en" altLang="zh-CN" dirty="0"/>
              <a:t>double binary tree</a:t>
            </a:r>
            <a:r>
              <a:rPr lang="zh-CN" altLang="en-US" dirty="0"/>
              <a:t>；</a:t>
            </a:r>
            <a:r>
              <a:rPr lang="en-US" altLang="zh-CN" dirty="0"/>
              <a:t>2.4</a:t>
            </a:r>
            <a:r>
              <a:rPr lang="zh-CN" altLang="en-US" dirty="0"/>
              <a:t> 版本后，</a:t>
            </a:r>
            <a:r>
              <a:rPr lang="en-US" altLang="zh-CN" dirty="0"/>
              <a:t>NCCL</a:t>
            </a:r>
            <a:r>
              <a:rPr lang="zh-CN" altLang="en-US" dirty="0"/>
              <a:t> 同时具备 </a:t>
            </a:r>
            <a:r>
              <a:rPr lang="en-US" altLang="zh-CN" dirty="0"/>
              <a:t>Tree </a:t>
            </a:r>
            <a:r>
              <a:rPr lang="zh-CN" altLang="en-US" dirty="0"/>
              <a:t>和 </a:t>
            </a:r>
            <a:r>
              <a:rPr lang="en-US" altLang="zh-CN" dirty="0"/>
              <a:t>Ring</a:t>
            </a:r>
            <a:r>
              <a:rPr lang="zh-CN" altLang="en-US" dirty="0"/>
              <a:t>  算法；</a:t>
            </a:r>
          </a:p>
        </p:txBody>
      </p:sp>
    </p:spTree>
    <p:extLst>
      <p:ext uri="{BB962C8B-B14F-4D97-AF65-F5344CB8AC3E}">
        <p14:creationId xmlns:p14="http://schemas.microsoft.com/office/powerpoint/2010/main" val="3064317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68C212-104B-C92F-F4D8-1BE2190A2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zh-CN" dirty="0"/>
              <a:t>03.</a:t>
            </a:r>
            <a:r>
              <a:rPr lang="zh-CN" altLang="en-US" dirty="0"/>
              <a:t> 朴素二叉树</a:t>
            </a:r>
            <a:endParaRPr lang="en-US" altLang="zh-CN" dirty="0"/>
          </a:p>
          <a:p>
            <a:pPr fontAlgn="base"/>
            <a:r>
              <a:rPr lang="en-US" altLang="zh-CN" sz="5400" dirty="0"/>
              <a:t>Native</a:t>
            </a:r>
            <a:r>
              <a:rPr lang="zh-CN" altLang="en-US" sz="5400" dirty="0"/>
              <a:t> </a:t>
            </a:r>
            <a:r>
              <a:rPr lang="en-US" altLang="zh-CN" sz="5400" dirty="0"/>
              <a:t>binary</a:t>
            </a:r>
            <a:r>
              <a:rPr lang="zh-CN" altLang="en-US" sz="5400" dirty="0"/>
              <a:t> </a:t>
            </a:r>
            <a:r>
              <a:rPr lang="en-US" altLang="zh-CN" sz="5400" dirty="0"/>
              <a:t>Tree</a:t>
            </a:r>
            <a:endParaRPr lang="en" altLang="zh-CN" sz="5400" dirty="0"/>
          </a:p>
        </p:txBody>
      </p:sp>
    </p:spTree>
    <p:extLst>
      <p:ext uri="{BB962C8B-B14F-4D97-AF65-F5344CB8AC3E}">
        <p14:creationId xmlns:p14="http://schemas.microsoft.com/office/powerpoint/2010/main" val="2980077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8320689-15A1-CC6E-32FF-84574E223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朴素二叉树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B7E54A-5993-13B0-D968-E69CE487B8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朴素二叉树（</a:t>
            </a:r>
            <a:r>
              <a:rPr lang="en-US" altLang="zh-CN" sz="2000" dirty="0"/>
              <a:t>Native</a:t>
            </a:r>
            <a:r>
              <a:rPr lang="zh-CN" altLang="en-US" sz="2000" dirty="0"/>
              <a:t> </a:t>
            </a:r>
            <a:r>
              <a:rPr lang="en-US" altLang="zh-CN" sz="2000" dirty="0"/>
              <a:t>binary</a:t>
            </a:r>
            <a:r>
              <a:rPr lang="zh-CN" altLang="en-US" sz="2000" dirty="0"/>
              <a:t> </a:t>
            </a:r>
            <a:r>
              <a:rPr lang="en-US" altLang="zh-CN" sz="2000" dirty="0"/>
              <a:t>Tree</a:t>
            </a:r>
            <a:r>
              <a:rPr lang="zh-CN" altLang="en-US" dirty="0"/>
              <a:t>）算法将所有 </a:t>
            </a:r>
            <a:r>
              <a:rPr lang="en-US" altLang="zh-CN" dirty="0"/>
              <a:t>NPU</a:t>
            </a:r>
            <a:r>
              <a:rPr lang="zh-CN" altLang="en-US" dirty="0"/>
              <a:t> 节点构造成一棵二叉树，支持 </a:t>
            </a:r>
            <a:r>
              <a:rPr lang="en" altLang="zh-CN" dirty="0"/>
              <a:t>broadcast</a:t>
            </a:r>
            <a:r>
              <a:rPr lang="zh-CN" altLang="en" dirty="0"/>
              <a:t>，</a:t>
            </a:r>
            <a:r>
              <a:rPr lang="en" altLang="zh-CN" dirty="0"/>
              <a:t>reduce</a:t>
            </a:r>
            <a:r>
              <a:rPr lang="zh-CN" altLang="en" dirty="0"/>
              <a:t>，</a:t>
            </a:r>
            <a:r>
              <a:rPr lang="zh-CN" altLang="en-US" dirty="0"/>
              <a:t>前缀和。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6" name="Picture 2" descr="二叉树-云社区-华为云">
            <a:extLst>
              <a:ext uri="{FF2B5EF4-FFF2-40B4-BE49-F238E27FC236}">
                <a16:creationId xmlns:a16="http://schemas.microsoft.com/office/drawing/2014/main" id="{31174B8B-0371-38BB-DE4D-56D0C5BF24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555" r="11815" b="10445"/>
          <a:stretch/>
        </p:blipFill>
        <p:spPr bwMode="auto">
          <a:xfrm>
            <a:off x="1373188" y="2483033"/>
            <a:ext cx="8309292" cy="381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700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二叉树-云社区-华为云">
            <a:extLst>
              <a:ext uri="{FF2B5EF4-FFF2-40B4-BE49-F238E27FC236}">
                <a16:creationId xmlns:a16="http://schemas.microsoft.com/office/drawing/2014/main" id="{2DE7D667-9C7C-E1D2-88D0-14D08AD11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555" r="11815" b="10445"/>
          <a:stretch/>
        </p:blipFill>
        <p:spPr bwMode="auto">
          <a:xfrm>
            <a:off x="1576388" y="2538913"/>
            <a:ext cx="8309292" cy="381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8320689-15A1-CC6E-32FF-84574E223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朴素二叉树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B7E54A-5993-13B0-D968-E69CE487B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9840"/>
            <a:ext cx="10963473" cy="5095240"/>
          </a:xfrm>
        </p:spPr>
        <p:txBody>
          <a:bodyPr/>
          <a:lstStyle/>
          <a:p>
            <a:r>
              <a:rPr lang="zh-CN" altLang="en-US" dirty="0"/>
              <a:t>假设 </a:t>
            </a:r>
            <a:r>
              <a:rPr lang="en" altLang="zh-CN" dirty="0"/>
              <a:t>root</a:t>
            </a:r>
            <a:r>
              <a:rPr lang="zh-CN" altLang="en-US" dirty="0"/>
              <a:t> 节点要 </a:t>
            </a:r>
            <a:r>
              <a:rPr lang="en" altLang="zh-CN" dirty="0"/>
              <a:t>broadcast</a:t>
            </a:r>
            <a:r>
              <a:rPr lang="zh-CN" altLang="en-US" dirty="0"/>
              <a:t> 一个消息 </a:t>
            </a:r>
            <a:r>
              <a:rPr lang="en" altLang="zh-CN" dirty="0"/>
              <a:t>M</a:t>
            </a:r>
            <a:r>
              <a:rPr lang="zh-CN" altLang="en-US" dirty="0"/>
              <a:t> 给所有 </a:t>
            </a:r>
            <a:r>
              <a:rPr lang="en-US" altLang="zh-CN" dirty="0"/>
              <a:t>NPU</a:t>
            </a:r>
            <a:r>
              <a:rPr lang="zh-CN" altLang="en-US" dirty="0"/>
              <a:t> 节点，</a:t>
            </a:r>
            <a:r>
              <a:rPr lang="en" altLang="zh-CN" dirty="0"/>
              <a:t>root</a:t>
            </a:r>
            <a:r>
              <a:rPr lang="zh-CN" altLang="en-US" dirty="0"/>
              <a:t> 会将 </a:t>
            </a:r>
            <a:r>
              <a:rPr lang="en" altLang="zh-CN" dirty="0"/>
              <a:t>M</a:t>
            </a:r>
            <a:r>
              <a:rPr lang="zh-CN" altLang="en-US" dirty="0"/>
              <a:t> 发送给他的子节点，其他所有节点收到消息 </a:t>
            </a:r>
            <a:r>
              <a:rPr lang="en" altLang="zh-CN" dirty="0"/>
              <a:t>M</a:t>
            </a:r>
            <a:r>
              <a:rPr lang="zh-CN" altLang="en-US" dirty="0"/>
              <a:t> 后再发送给子节点，叶节点因为没有子节点，所以叶结点只会接收 </a:t>
            </a:r>
            <a:r>
              <a:rPr lang="en" altLang="zh-CN" dirty="0"/>
              <a:t>M</a:t>
            </a:r>
            <a:r>
              <a:rPr lang="zh-CN" altLang="en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805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8320689-15A1-CC6E-32FF-84574E223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朴素二叉树怎么做并行？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B7E54A-5993-13B0-D968-E69CE487B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9840"/>
            <a:ext cx="10963473" cy="5095240"/>
          </a:xfrm>
        </p:spPr>
        <p:txBody>
          <a:bodyPr/>
          <a:lstStyle/>
          <a:p>
            <a:r>
              <a:rPr lang="zh-CN" altLang="en-US" dirty="0"/>
              <a:t>将 </a:t>
            </a:r>
            <a:r>
              <a:rPr lang="en" altLang="zh-CN" dirty="0"/>
              <a:t>M</a:t>
            </a:r>
            <a:r>
              <a:rPr lang="zh-CN" altLang="en-US" dirty="0"/>
              <a:t> 切分为 </a:t>
            </a:r>
            <a:r>
              <a:rPr lang="en" altLang="zh-CN" dirty="0"/>
              <a:t>k</a:t>
            </a:r>
            <a:r>
              <a:rPr lang="zh-CN" altLang="en-US" dirty="0"/>
              <a:t> 个 </a:t>
            </a:r>
            <a:r>
              <a:rPr lang="en" altLang="zh-CN" dirty="0"/>
              <a:t>block</a:t>
            </a:r>
            <a:r>
              <a:rPr lang="zh-CN" altLang="en" dirty="0"/>
              <a:t>，</a:t>
            </a:r>
            <a:r>
              <a:rPr lang="zh-CN" altLang="en-US" dirty="0"/>
              <a:t>从而充分利用网络带宽（</a:t>
            </a:r>
            <a:r>
              <a:rPr lang="en-US" altLang="zh-CN" dirty="0"/>
              <a:t>Stream</a:t>
            </a:r>
            <a:r>
              <a:rPr lang="zh-CN" altLang="en-US" dirty="0"/>
              <a:t> 数），进行可以流水线并行起来。</a:t>
            </a:r>
          </a:p>
          <a:p>
            <a:endParaRPr lang="zh-CN" altLang="en-US" dirty="0"/>
          </a:p>
        </p:txBody>
      </p:sp>
      <p:pic>
        <p:nvPicPr>
          <p:cNvPr id="2" name="Picture 2" descr="二叉树-云社区-华为云">
            <a:extLst>
              <a:ext uri="{FF2B5EF4-FFF2-40B4-BE49-F238E27FC236}">
                <a16:creationId xmlns:a16="http://schemas.microsoft.com/office/drawing/2014/main" id="{2DE7D667-9C7C-E1D2-88D0-14D08AD11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555" r="11815" b="10445"/>
          <a:stretch/>
        </p:blipFill>
        <p:spPr bwMode="auto">
          <a:xfrm>
            <a:off x="1576388" y="2538913"/>
            <a:ext cx="8309292" cy="381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E073EEA0-94C5-1114-DEDF-971C4C05C6B2}"/>
              </a:ext>
            </a:extLst>
          </p:cNvPr>
          <p:cNvGrpSpPr/>
          <p:nvPr/>
        </p:nvGrpSpPr>
        <p:grpSpPr>
          <a:xfrm>
            <a:off x="4919032" y="2931318"/>
            <a:ext cx="1339528" cy="619443"/>
            <a:chOff x="4919032" y="2931318"/>
            <a:chExt cx="1339528" cy="619443"/>
          </a:xfrm>
        </p:grpSpPr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08229824-4BD2-F0E4-5D8C-CE44145EC4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9821" y="3012598"/>
              <a:ext cx="1328579" cy="456883"/>
            </a:xfrm>
            <a:prstGeom prst="straightConnector1">
              <a:avLst/>
            </a:prstGeom>
            <a:ln w="28575">
              <a:solidFill>
                <a:srgbClr val="1D1D1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55A780EC-AE5B-3BF2-5799-598C296A2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9032" y="2931318"/>
              <a:ext cx="1328579" cy="456883"/>
            </a:xfrm>
            <a:prstGeom prst="straightConnector1">
              <a:avLst/>
            </a:prstGeom>
            <a:ln w="28575">
              <a:solidFill>
                <a:srgbClr val="1D1D1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FBB658AC-291A-C8A3-FEFD-464870D256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9981" y="3093878"/>
              <a:ext cx="1328579" cy="456883"/>
            </a:xfrm>
            <a:prstGeom prst="straightConnector1">
              <a:avLst/>
            </a:prstGeom>
            <a:ln w="28575">
              <a:solidFill>
                <a:srgbClr val="1D1D1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3726C36-1D57-5BCA-EB1E-DD50F0C3B106}"/>
              </a:ext>
            </a:extLst>
          </p:cNvPr>
          <p:cNvGrpSpPr/>
          <p:nvPr/>
        </p:nvGrpSpPr>
        <p:grpSpPr>
          <a:xfrm rot="21138673">
            <a:off x="3927305" y="4025155"/>
            <a:ext cx="912949" cy="619443"/>
            <a:chOff x="4919032" y="2931318"/>
            <a:chExt cx="1339528" cy="619443"/>
          </a:xfrm>
        </p:grpSpPr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E1F6557F-A8D7-A033-7E12-35544A150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9821" y="3012598"/>
              <a:ext cx="1328579" cy="456883"/>
            </a:xfrm>
            <a:prstGeom prst="straightConnector1">
              <a:avLst/>
            </a:prstGeom>
            <a:ln w="28575">
              <a:solidFill>
                <a:srgbClr val="1D1D1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D15DE4AA-4426-AC7E-B2B3-8763379196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9032" y="2931318"/>
              <a:ext cx="1328579" cy="456883"/>
            </a:xfrm>
            <a:prstGeom prst="straightConnector1">
              <a:avLst/>
            </a:prstGeom>
            <a:ln w="28575">
              <a:solidFill>
                <a:srgbClr val="1D1D1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6D91DD51-084D-599B-169A-A05FCD769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9981" y="3093878"/>
              <a:ext cx="1328579" cy="456883"/>
            </a:xfrm>
            <a:prstGeom prst="straightConnector1">
              <a:avLst/>
            </a:prstGeom>
            <a:ln w="28575">
              <a:solidFill>
                <a:srgbClr val="1D1D1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0973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7551506" y="2722650"/>
            <a:ext cx="2866490" cy="14897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FD6BD07-270C-60F3-6E5E-3273EC5CA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EBFC112-9BB0-2963-94FF-62007DEA49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朴素二叉树的问题在哪里呢？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叶节点只接收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&amp;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不发送数据，因此只利用了带宽的一半。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8586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EB43A-617A-10DF-CB92-DC5EF8458A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04.</a:t>
            </a:r>
            <a:r>
              <a:rPr lang="zh-CN" altLang="en-US" dirty="0"/>
              <a:t> 双二叉树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 </a:t>
            </a:r>
            <a:r>
              <a:rPr lang="en-US" altLang="zh-CN" sz="5400" dirty="0"/>
              <a:t>double</a:t>
            </a:r>
            <a:r>
              <a:rPr lang="zh-CN" altLang="en-US" sz="5400" dirty="0"/>
              <a:t> </a:t>
            </a:r>
            <a:r>
              <a:rPr lang="en-US" altLang="zh-CN" sz="5400" dirty="0"/>
              <a:t>Binary</a:t>
            </a:r>
            <a:r>
              <a:rPr lang="zh-CN" altLang="en-US" sz="5400" dirty="0"/>
              <a:t> </a:t>
            </a:r>
            <a:r>
              <a:rPr lang="en-US" altLang="zh-CN" sz="5400" dirty="0"/>
              <a:t>Tree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461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CDE7C3-7EE2-B313-2924-DB0749620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MPI</a:t>
            </a:r>
            <a:r>
              <a:rPr lang="zh-CN" altLang="en-US" dirty="0"/>
              <a:t> 引入 </a:t>
            </a:r>
            <a:r>
              <a:rPr lang="en" altLang="zh-CN" dirty="0"/>
              <a:t>Double Binary Tree</a:t>
            </a:r>
            <a:r>
              <a:rPr lang="zh-CN" altLang="en-US" dirty="0"/>
              <a:t> 算法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5B39B8-8A84-45C7-11CE-1CFA63E7C9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 fontAlgn="base"/>
            <a:r>
              <a:rPr lang="en-US" altLang="zh-CN" dirty="0"/>
              <a:t>2009 </a:t>
            </a:r>
            <a:r>
              <a:rPr lang="zh-CN" altLang="en-US" dirty="0"/>
              <a:t>年 </a:t>
            </a:r>
            <a:r>
              <a:rPr lang="en" altLang="zh-CN" dirty="0"/>
              <a:t>MPI </a:t>
            </a:r>
            <a:r>
              <a:rPr lang="zh-CN" altLang="en-US" dirty="0"/>
              <a:t>引入 </a:t>
            </a:r>
            <a:r>
              <a:rPr lang="en" altLang="zh-CN" dirty="0"/>
              <a:t>double binary tree</a:t>
            </a:r>
            <a:r>
              <a:rPr lang="zh-CN" altLang="en-US" dirty="0"/>
              <a:t> 算法，结合算法中广播和归约操作的全带宽（可以组合成一个 </a:t>
            </a:r>
            <a:r>
              <a:rPr lang="en" altLang="zh-CN" dirty="0"/>
              <a:t>all</a:t>
            </a:r>
            <a:r>
              <a:rPr lang="zh-CN" altLang="en-US" dirty="0"/>
              <a:t> </a:t>
            </a:r>
            <a:r>
              <a:rPr lang="en" altLang="zh-CN" dirty="0"/>
              <a:t>reduce</a:t>
            </a:r>
            <a:r>
              <a:rPr lang="zh-CN" altLang="en" dirty="0"/>
              <a:t>，</a:t>
            </a:r>
            <a:r>
              <a:rPr lang="zh-CN" altLang="en-US" dirty="0"/>
              <a:t>先执行归约，然后执行广播）和对数延迟的优势，使得在小型 </a:t>
            </a:r>
            <a:r>
              <a:rPr lang="en-US" altLang="zh-CN" dirty="0"/>
              <a:t>or</a:t>
            </a:r>
            <a:r>
              <a:rPr lang="zh-CN" altLang="en-US" dirty="0"/>
              <a:t> 中型 </a:t>
            </a:r>
            <a:r>
              <a:rPr lang="en-US" altLang="zh-CN" dirty="0"/>
              <a:t>CPU</a:t>
            </a:r>
            <a:r>
              <a:rPr lang="zh-CN" altLang="en-US" dirty="0"/>
              <a:t> 集群的集合通信操作上性能更好。</a:t>
            </a:r>
          </a:p>
        </p:txBody>
      </p:sp>
    </p:spTree>
    <p:extLst>
      <p:ext uri="{BB962C8B-B14F-4D97-AF65-F5344CB8AC3E}">
        <p14:creationId xmlns:p14="http://schemas.microsoft.com/office/powerpoint/2010/main" val="3095641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在这里插入图片描述">
            <a:extLst>
              <a:ext uri="{FF2B5EF4-FFF2-40B4-BE49-F238E27FC236}">
                <a16:creationId xmlns:a16="http://schemas.microsoft.com/office/drawing/2014/main" id="{9B96062E-AA1F-8A0B-966F-2E332BD6A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4218" y="2766060"/>
            <a:ext cx="54229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EC38A2D2-8639-D548-3839-A82C825A4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Double Binary Tree</a:t>
            </a:r>
            <a:r>
              <a:rPr lang="zh-CN" altLang="en-US" dirty="0"/>
              <a:t> 算法介绍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8B5F5B2-8515-AA35-7363-807E8282C9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假设一共有 </a:t>
            </a:r>
            <a:r>
              <a:rPr lang="en" altLang="zh-CN" dirty="0"/>
              <a:t>N</a:t>
            </a:r>
            <a:r>
              <a:rPr lang="zh-CN" altLang="en-US" dirty="0"/>
              <a:t> 个设备，</a:t>
            </a:r>
            <a:r>
              <a:rPr lang="en" altLang="zh-CN" dirty="0"/>
              <a:t>MPI</a:t>
            </a:r>
            <a:r>
              <a:rPr lang="zh-CN" altLang="en-US" dirty="0"/>
              <a:t> 构建两颗大小为 </a:t>
            </a:r>
            <a:r>
              <a:rPr lang="en" altLang="zh-CN" dirty="0"/>
              <a:t>N</a:t>
            </a:r>
            <a:r>
              <a:rPr lang="zh-CN" altLang="en-US" dirty="0"/>
              <a:t> 树 </a:t>
            </a:r>
            <a:r>
              <a:rPr lang="en" altLang="zh-CN" dirty="0"/>
              <a:t>T1</a:t>
            </a:r>
            <a:r>
              <a:rPr lang="zh-CN" altLang="en-US" dirty="0"/>
              <a:t> 和 </a:t>
            </a:r>
            <a:r>
              <a:rPr lang="en" altLang="zh-CN" dirty="0"/>
              <a:t>T2</a:t>
            </a:r>
            <a:r>
              <a:rPr lang="zh-CN" altLang="en" dirty="0"/>
              <a:t>，</a:t>
            </a:r>
            <a:r>
              <a:rPr lang="en" altLang="zh-CN" dirty="0"/>
              <a:t>T1</a:t>
            </a:r>
            <a:r>
              <a:rPr lang="zh-CN" altLang="en-US" dirty="0"/>
              <a:t> 中间节点在 </a:t>
            </a:r>
            <a:r>
              <a:rPr lang="en" altLang="zh-CN" dirty="0"/>
              <a:t>T2</a:t>
            </a:r>
            <a:r>
              <a:rPr lang="zh-CN" altLang="en-US" dirty="0"/>
              <a:t> 为叶节点，</a:t>
            </a:r>
            <a:r>
              <a:rPr lang="en" altLang="zh-CN" dirty="0"/>
              <a:t>T1</a:t>
            </a:r>
            <a:r>
              <a:rPr lang="zh-CN" altLang="en-US" dirty="0"/>
              <a:t> 和 </a:t>
            </a:r>
            <a:r>
              <a:rPr lang="en" altLang="zh-CN" dirty="0"/>
              <a:t>T2</a:t>
            </a:r>
            <a:r>
              <a:rPr lang="zh-CN" altLang="en-US" dirty="0"/>
              <a:t> 同时通信，各自负责消息 </a:t>
            </a:r>
            <a:r>
              <a:rPr lang="en" altLang="zh-CN" dirty="0"/>
              <a:t>M</a:t>
            </a:r>
            <a:r>
              <a:rPr lang="zh-CN" altLang="en-US" dirty="0"/>
              <a:t> 的一半，这样每个节点的双向带宽可以都被利用到。</a:t>
            </a:r>
            <a:endParaRPr lang="en-US" altLang="zh-CN" dirty="0"/>
          </a:p>
          <a:p>
            <a:r>
              <a:rPr lang="zh-CN" altLang="en-US" dirty="0"/>
              <a:t>以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为例，构建出的结构如下：</a:t>
            </a:r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376F1A69-79E8-1FD6-4574-963CC88B094E}"/>
              </a:ext>
            </a:extLst>
          </p:cNvPr>
          <p:cNvSpPr txBox="1">
            <a:spLocks/>
          </p:cNvSpPr>
          <p:nvPr/>
        </p:nvSpPr>
        <p:spPr>
          <a:xfrm>
            <a:off x="8422640" y="4307840"/>
            <a:ext cx="1904628" cy="70612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rgbClr val="92D050"/>
                </a:solidFill>
              </a:rPr>
              <a:t>N=10</a:t>
            </a:r>
            <a:endParaRPr lang="zh-CN" altLang="en-US" sz="2400" dirty="0">
              <a:solidFill>
                <a:srgbClr val="92D050"/>
              </a:solidFill>
            </a:endParaRPr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EE02CFB0-D65C-BB81-EB35-B6C1D36D589B}"/>
              </a:ext>
            </a:extLst>
          </p:cNvPr>
          <p:cNvSpPr txBox="1">
            <a:spLocks/>
          </p:cNvSpPr>
          <p:nvPr/>
        </p:nvSpPr>
        <p:spPr>
          <a:xfrm>
            <a:off x="7894320" y="2988786"/>
            <a:ext cx="1904628" cy="70612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rgbClr val="92D050"/>
                </a:solidFill>
              </a:rPr>
              <a:t>T1</a:t>
            </a:r>
            <a:endParaRPr lang="zh-CN" altLang="en-US" sz="2400" dirty="0">
              <a:solidFill>
                <a:srgbClr val="92D050"/>
              </a:solidFill>
            </a:endParaRP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9E1E3B98-2CFE-FAAF-F42C-BAA583DE1C24}"/>
              </a:ext>
            </a:extLst>
          </p:cNvPr>
          <p:cNvSpPr txBox="1">
            <a:spLocks/>
          </p:cNvSpPr>
          <p:nvPr/>
        </p:nvSpPr>
        <p:spPr>
          <a:xfrm>
            <a:off x="7894320" y="5388610"/>
            <a:ext cx="1904628" cy="70612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rgbClr val="92D050"/>
                </a:solidFill>
              </a:rPr>
              <a:t>T2</a:t>
            </a:r>
            <a:endParaRPr lang="zh-CN" altLang="en-US" sz="2400" dirty="0">
              <a:solidFill>
                <a:srgbClr val="92D050"/>
              </a:solidFill>
            </a:endParaRPr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A64E1FFE-9A1D-8FB7-11E7-DBD61DFF305D}"/>
              </a:ext>
            </a:extLst>
          </p:cNvPr>
          <p:cNvSpPr txBox="1">
            <a:spLocks/>
          </p:cNvSpPr>
          <p:nvPr/>
        </p:nvSpPr>
        <p:spPr>
          <a:xfrm>
            <a:off x="3223578" y="4096385"/>
            <a:ext cx="1904628" cy="70612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rgbClr val="92D050"/>
                </a:solidFill>
              </a:rPr>
              <a:t>M</a:t>
            </a:r>
            <a:endParaRPr lang="zh-CN" altLang="en-US" sz="2400" dirty="0">
              <a:solidFill>
                <a:srgbClr val="92D050"/>
              </a:solidFill>
            </a:endParaRPr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E3AA2905-A440-AD61-CFDF-120FE6B884EC}"/>
              </a:ext>
            </a:extLst>
          </p:cNvPr>
          <p:cNvSpPr txBox="1">
            <a:spLocks/>
          </p:cNvSpPr>
          <p:nvPr/>
        </p:nvSpPr>
        <p:spPr>
          <a:xfrm>
            <a:off x="3674641" y="3530759"/>
            <a:ext cx="1904628" cy="70612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rgbClr val="92D050"/>
                </a:solidFill>
              </a:rPr>
              <a:t>M/2</a:t>
            </a:r>
            <a:endParaRPr lang="zh-CN" altLang="en-US" sz="2400" dirty="0">
              <a:solidFill>
                <a:srgbClr val="92D050"/>
              </a:solidFill>
            </a:endParaRPr>
          </a:p>
        </p:txBody>
      </p: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044F6C4F-7F87-EFDF-551D-021D42EC81F9}"/>
              </a:ext>
            </a:extLst>
          </p:cNvPr>
          <p:cNvSpPr txBox="1">
            <a:spLocks/>
          </p:cNvSpPr>
          <p:nvPr/>
        </p:nvSpPr>
        <p:spPr>
          <a:xfrm>
            <a:off x="2633772" y="4586049"/>
            <a:ext cx="1904628" cy="70612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rgbClr val="92D050"/>
                </a:solidFill>
              </a:rPr>
              <a:t>M/2</a:t>
            </a:r>
            <a:endParaRPr lang="zh-CN" altLang="en-US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34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在这里插入图片描述">
            <a:extLst>
              <a:ext uri="{FF2B5EF4-FFF2-40B4-BE49-F238E27FC236}">
                <a16:creationId xmlns:a16="http://schemas.microsoft.com/office/drawing/2014/main" id="{A35EED67-D6F7-C14D-5E8B-015F851CD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4218" y="2986246"/>
            <a:ext cx="54229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0A487F89-3583-F2EF-43DE-8C1F7957B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Double Binary Tree</a:t>
            </a:r>
            <a:r>
              <a:rPr lang="zh-CN" altLang="en-US" dirty="0"/>
              <a:t> 算法特点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016323E-92D5-9A0C-A7E1-50347C493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90320"/>
            <a:ext cx="10963473" cy="506476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不会有节点在 </a:t>
            </a:r>
            <a:r>
              <a:rPr lang="en" altLang="zh-CN" dirty="0"/>
              <a:t>T1</a:t>
            </a:r>
            <a:r>
              <a:rPr lang="zh-CN" altLang="en-US" dirty="0"/>
              <a:t> 和 </a:t>
            </a:r>
            <a:r>
              <a:rPr lang="en" altLang="zh-CN" dirty="0"/>
              <a:t>T2</a:t>
            </a:r>
            <a:r>
              <a:rPr lang="zh-CN" altLang="en-US" dirty="0"/>
              <a:t> 中连到父节点边的颜色相同，如 </a:t>
            </a:r>
            <a:r>
              <a:rPr lang="en" altLang="zh-CN" dirty="0"/>
              <a:t>node A</a:t>
            </a:r>
            <a:r>
              <a:rPr lang="zh-CN" altLang="en-US" dirty="0"/>
              <a:t> 在 </a:t>
            </a:r>
            <a:r>
              <a:rPr lang="en" altLang="zh-CN" dirty="0"/>
              <a:t>T1</a:t>
            </a:r>
            <a:r>
              <a:rPr lang="zh-CN" altLang="en-US" dirty="0"/>
              <a:t> 中通过红色的边连到父节点，那 </a:t>
            </a:r>
            <a:r>
              <a:rPr lang="en" altLang="zh-CN" dirty="0"/>
              <a:t>T2</a:t>
            </a:r>
            <a:r>
              <a:rPr lang="zh-CN" altLang="en-US" dirty="0"/>
              <a:t>中 </a:t>
            </a:r>
            <a:r>
              <a:rPr lang="en" altLang="zh-CN" dirty="0"/>
              <a:t>A</a:t>
            </a:r>
            <a:r>
              <a:rPr lang="zh-CN" altLang="en-US" dirty="0"/>
              <a:t> 一定通过黑色的边连到父节点。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不会有节点连到子节点的边颜色相同，如 </a:t>
            </a:r>
            <a:r>
              <a:rPr lang="en" altLang="zh-CN" dirty="0"/>
              <a:t>node B</a:t>
            </a:r>
            <a:r>
              <a:rPr lang="zh-CN" altLang="en-US" dirty="0"/>
              <a:t> 在 </a:t>
            </a:r>
            <a:r>
              <a:rPr lang="en" altLang="zh-CN" dirty="0"/>
              <a:t>T1</a:t>
            </a:r>
            <a:r>
              <a:rPr lang="zh-CN" altLang="en-US" dirty="0"/>
              <a:t> 中是中间节点，如果 </a:t>
            </a:r>
            <a:r>
              <a:rPr lang="en-US" altLang="zh-CN" dirty="0"/>
              <a:t>B</a:t>
            </a:r>
            <a:r>
              <a:rPr lang="zh-CN" altLang="en-US" dirty="0"/>
              <a:t> 通过红色的边连到左子节点，那么 </a:t>
            </a:r>
            <a:r>
              <a:rPr lang="en" altLang="zh-CN" dirty="0"/>
              <a:t>B</a:t>
            </a:r>
            <a:r>
              <a:rPr lang="zh-CN" altLang="en-US" dirty="0"/>
              <a:t> 一定通过黑色的边连到右子节点。</a:t>
            </a:r>
          </a:p>
          <a:p>
            <a:endParaRPr lang="zh-CN" altLang="en-US" dirty="0"/>
          </a:p>
        </p:txBody>
      </p:sp>
      <p:sp>
        <p:nvSpPr>
          <p:cNvPr id="2" name="内容占位符 4">
            <a:extLst>
              <a:ext uri="{FF2B5EF4-FFF2-40B4-BE49-F238E27FC236}">
                <a16:creationId xmlns:a16="http://schemas.microsoft.com/office/drawing/2014/main" id="{9BA3C47B-4E5B-B55F-1DE4-2ABA6232D8E9}"/>
              </a:ext>
            </a:extLst>
          </p:cNvPr>
          <p:cNvSpPr txBox="1">
            <a:spLocks/>
          </p:cNvSpPr>
          <p:nvPr/>
        </p:nvSpPr>
        <p:spPr>
          <a:xfrm>
            <a:off x="4747578" y="4253865"/>
            <a:ext cx="1904628" cy="70612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rgbClr val="92D050"/>
                </a:solidFill>
              </a:rPr>
              <a:t>A</a:t>
            </a:r>
            <a:endParaRPr lang="zh-CN" altLang="en-US" sz="2400" b="1" dirty="0">
              <a:solidFill>
                <a:srgbClr val="92D050"/>
              </a:solidFill>
            </a:endParaRPr>
          </a:p>
        </p:txBody>
      </p:sp>
      <p:sp>
        <p:nvSpPr>
          <p:cNvPr id="3" name="内容占位符 4">
            <a:extLst>
              <a:ext uri="{FF2B5EF4-FFF2-40B4-BE49-F238E27FC236}">
                <a16:creationId xmlns:a16="http://schemas.microsoft.com/office/drawing/2014/main" id="{49D2BBA3-3028-780D-0437-0E9F18144AD6}"/>
              </a:ext>
            </a:extLst>
          </p:cNvPr>
          <p:cNvSpPr txBox="1">
            <a:spLocks/>
          </p:cNvSpPr>
          <p:nvPr/>
        </p:nvSpPr>
        <p:spPr>
          <a:xfrm>
            <a:off x="4747578" y="5304472"/>
            <a:ext cx="1904628" cy="70612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rgbClr val="92D050"/>
                </a:solidFill>
              </a:rPr>
              <a:t>A</a:t>
            </a:r>
            <a:endParaRPr lang="zh-CN" altLang="en-US" sz="2400" b="1" dirty="0">
              <a:solidFill>
                <a:srgbClr val="92D050"/>
              </a:solidFill>
            </a:endParaRPr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2F3C8A1A-EF02-2A17-416E-7A521A3ACB6A}"/>
              </a:ext>
            </a:extLst>
          </p:cNvPr>
          <p:cNvSpPr txBox="1">
            <a:spLocks/>
          </p:cNvSpPr>
          <p:nvPr/>
        </p:nvSpPr>
        <p:spPr>
          <a:xfrm>
            <a:off x="3233738" y="3760549"/>
            <a:ext cx="1904628" cy="70612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2400" b="1" dirty="0">
                <a:solidFill>
                  <a:srgbClr val="92D050"/>
                </a:solidFill>
              </a:rPr>
              <a:t>B</a:t>
            </a:r>
            <a:endParaRPr lang="zh-CN" altLang="en-US" sz="2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405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7C31478-368D-980A-7664-2D31BCD42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Double Binary Tree</a:t>
            </a:r>
            <a:r>
              <a:rPr lang="zh-CN" altLang="en-US" dirty="0"/>
              <a:t> 算法收益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1A6C53-61EF-6850-8D66-F9940D1CA9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两棵树同时工作，在每一步中从父节点中收数据，并将上一步中收到的数据发送给子节点，如在偶数步骤中使用红色边，奇数步骤中使用黑色边，一个步骤中可以同时收发，从而利用了双向带宽。</a:t>
            </a:r>
          </a:p>
        </p:txBody>
      </p:sp>
      <p:pic>
        <p:nvPicPr>
          <p:cNvPr id="2" name="Picture 2" descr="在这里插入图片描述">
            <a:extLst>
              <a:ext uri="{FF2B5EF4-FFF2-40B4-BE49-F238E27FC236}">
                <a16:creationId xmlns:a16="http://schemas.microsoft.com/office/drawing/2014/main" id="{95D86A5B-EA97-37AD-B6EF-89A19C220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4218" y="2986246"/>
            <a:ext cx="54229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533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在这里插入图片描述">
            <a:extLst>
              <a:ext uri="{FF2B5EF4-FFF2-40B4-BE49-F238E27FC236}">
                <a16:creationId xmlns:a16="http://schemas.microsoft.com/office/drawing/2014/main" id="{E23F2C92-BD5F-6F44-F3AA-B37557FC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3498" y="3646175"/>
            <a:ext cx="4101782" cy="270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F947230B-196A-4E0D-33AC-44990473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Double Binary Tree</a:t>
            </a:r>
            <a:r>
              <a:rPr lang="zh-CN" altLang="en-US" dirty="0"/>
              <a:t> 算法介绍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D96D647-83E7-8BCA-8E54-15B50B0FE7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T2</a:t>
            </a:r>
            <a:r>
              <a:rPr lang="zh-CN" altLang="en-US" dirty="0"/>
              <a:t> 构树两种方式：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" altLang="zh-CN" dirty="0"/>
              <a:t>shift</a:t>
            </a:r>
            <a:r>
              <a:rPr lang="zh-CN" altLang="en-US" dirty="0"/>
              <a:t> </a:t>
            </a:r>
            <a:r>
              <a:rPr lang="zh-CN" altLang="en" dirty="0"/>
              <a:t>移位，</a:t>
            </a:r>
            <a:r>
              <a:rPr lang="zh-CN" altLang="en-US" dirty="0"/>
              <a:t>将 </a:t>
            </a:r>
            <a:r>
              <a:rPr lang="en" altLang="zh-CN" dirty="0"/>
              <a:t>rank</a:t>
            </a:r>
            <a:r>
              <a:rPr lang="zh-CN" altLang="en-US" dirty="0"/>
              <a:t> 向左 </a:t>
            </a:r>
            <a:r>
              <a:rPr lang="en" altLang="zh-CN" dirty="0"/>
              <a:t>shift</a:t>
            </a:r>
            <a:r>
              <a:rPr lang="zh-CN" altLang="en-US" dirty="0"/>
              <a:t> 一位，如 </a:t>
            </a:r>
            <a:r>
              <a:rPr lang="en" altLang="zh-CN" dirty="0"/>
              <a:t>rank10</a:t>
            </a:r>
            <a:r>
              <a:rPr lang="zh-CN" altLang="en-US" dirty="0"/>
              <a:t> 变成 </a:t>
            </a:r>
            <a:r>
              <a:rPr lang="en" altLang="zh-CN" dirty="0"/>
              <a:t>rank9</a:t>
            </a:r>
            <a:r>
              <a:rPr lang="zh-CN" altLang="en" dirty="0"/>
              <a:t>，</a:t>
            </a:r>
            <a:r>
              <a:rPr lang="zh-CN" altLang="en-US" dirty="0"/>
              <a:t>构树与 </a:t>
            </a:r>
            <a:r>
              <a:rPr lang="en" altLang="zh-CN" dirty="0"/>
              <a:t>T1</a:t>
            </a:r>
            <a:r>
              <a:rPr lang="zh-CN" altLang="en-US" dirty="0"/>
              <a:t> 保持一致，使得 </a:t>
            </a:r>
            <a:r>
              <a:rPr lang="en" altLang="zh-CN" dirty="0"/>
              <a:t>T1</a:t>
            </a:r>
            <a:r>
              <a:rPr lang="zh-CN" altLang="en-US" dirty="0"/>
              <a:t> 和 </a:t>
            </a:r>
            <a:r>
              <a:rPr lang="en" altLang="zh-CN" dirty="0"/>
              <a:t>T2</a:t>
            </a:r>
            <a:r>
              <a:rPr lang="zh-CN" altLang="en-US" dirty="0"/>
              <a:t> 树结构完全一致；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" altLang="zh-CN" dirty="0"/>
              <a:t>mirror</a:t>
            </a:r>
            <a:r>
              <a:rPr lang="zh-CN" altLang="en" dirty="0"/>
              <a:t>，</a:t>
            </a:r>
            <a:r>
              <a:rPr lang="zh-CN" altLang="en-US" dirty="0"/>
              <a:t>将 </a:t>
            </a:r>
            <a:r>
              <a:rPr lang="en" altLang="zh-CN" dirty="0"/>
              <a:t>rank</a:t>
            </a:r>
            <a:r>
              <a:rPr lang="zh-CN" altLang="en-US" dirty="0"/>
              <a:t> 镜像，如 </a:t>
            </a:r>
            <a:r>
              <a:rPr lang="en" altLang="zh-CN" dirty="0"/>
              <a:t>rank0</a:t>
            </a:r>
            <a:r>
              <a:rPr lang="zh-CN" altLang="en-US" dirty="0"/>
              <a:t> 镜像为 </a:t>
            </a:r>
            <a:r>
              <a:rPr lang="en" altLang="zh-CN" dirty="0"/>
              <a:t>rank9</a:t>
            </a:r>
            <a:r>
              <a:rPr lang="zh-CN" altLang="en" dirty="0"/>
              <a:t>，</a:t>
            </a:r>
            <a:r>
              <a:rPr lang="zh-CN" altLang="en-US" dirty="0"/>
              <a:t>使得 </a:t>
            </a:r>
            <a:r>
              <a:rPr lang="en" altLang="zh-CN" dirty="0"/>
              <a:t>T1</a:t>
            </a:r>
            <a:r>
              <a:rPr lang="zh-CN" altLang="en-US" dirty="0"/>
              <a:t> 和 </a:t>
            </a:r>
            <a:r>
              <a:rPr lang="en" altLang="zh-CN" dirty="0"/>
              <a:t>T2</a:t>
            </a:r>
            <a:r>
              <a:rPr lang="zh-CN" altLang="en-US" dirty="0"/>
              <a:t> 树结构是镜像对称，不过 </a:t>
            </a:r>
            <a:r>
              <a:rPr lang="en" altLang="zh-CN" dirty="0"/>
              <a:t>mirror</a:t>
            </a:r>
            <a:r>
              <a:rPr lang="zh-CN" altLang="en-US" dirty="0"/>
              <a:t> 方式只能用于设备（</a:t>
            </a:r>
            <a:r>
              <a:rPr lang="en-US" altLang="zh-CN" dirty="0"/>
              <a:t>NPU/GPU</a:t>
            </a:r>
            <a:r>
              <a:rPr lang="zh-CN" altLang="en-US" dirty="0"/>
              <a:t>）数为偶数的场景，否则会存在节点在两棵树中都是叶节点。</a:t>
            </a:r>
          </a:p>
        </p:txBody>
      </p:sp>
    </p:spTree>
    <p:extLst>
      <p:ext uri="{BB962C8B-B14F-4D97-AF65-F5344CB8AC3E}">
        <p14:creationId xmlns:p14="http://schemas.microsoft.com/office/powerpoint/2010/main" val="2653150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3370905-FA62-5C60-4700-7632E571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英伟达 </a:t>
            </a:r>
            <a:r>
              <a:rPr lang="en" altLang="zh-CN" dirty="0"/>
              <a:t>Double Binary Tree</a:t>
            </a:r>
            <a:r>
              <a:rPr lang="zh-CN" altLang="en-US" dirty="0"/>
              <a:t> 算法 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53930B0-8601-E244-46A3-96C9A5BBC2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NCCL </a:t>
            </a:r>
            <a:r>
              <a:rPr lang="zh-CN" altLang="en-US" dirty="0"/>
              <a:t>中，使用最大化局部性的模式来构建二叉树：</a:t>
            </a:r>
          </a:p>
        </p:txBody>
      </p:sp>
      <p:pic>
        <p:nvPicPr>
          <p:cNvPr id="7170" name="Picture 2" descr="二叉树图">
            <a:extLst>
              <a:ext uri="{FF2B5EF4-FFF2-40B4-BE49-F238E27FC236}">
                <a16:creationId xmlns:a16="http://schemas.microsoft.com/office/drawing/2014/main" id="{BA523852-E169-C53F-71C0-F3C6652D9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0121" y="1910080"/>
            <a:ext cx="5496519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987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二叉树图">
            <a:extLst>
              <a:ext uri="{FF2B5EF4-FFF2-40B4-BE49-F238E27FC236}">
                <a16:creationId xmlns:a16="http://schemas.microsoft.com/office/drawing/2014/main" id="{A5318852-FB6C-3DC3-CA2D-0B918C729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9680" y="2274180"/>
            <a:ext cx="5056960" cy="418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8F33FF58-0DFB-6DC2-BDA5-C5DF0ED57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英伟达 </a:t>
            </a:r>
            <a:r>
              <a:rPr lang="en" altLang="zh-CN" dirty="0"/>
              <a:t>Double Binary Tree</a:t>
            </a:r>
            <a:r>
              <a:rPr lang="zh-CN" altLang="en-US" dirty="0"/>
              <a:t> 算法 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F2095B0-4F42-F90D-D0A3-95EE2130D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29360"/>
            <a:ext cx="10963473" cy="5125720"/>
          </a:xfrm>
        </p:spPr>
        <p:txBody>
          <a:bodyPr/>
          <a:lstStyle/>
          <a:p>
            <a:r>
              <a:rPr lang="zh-CN" altLang="en-US" dirty="0"/>
              <a:t>二叉树中一半或更少的等级是节点，一半（或更多）的等级是叶子。为每个二叉树构建第二棵树，使用叶子作为节点，反之亦然。可能有一个等级在两棵树上都是叶子，但没有等级在两棵树上都是节点。</a:t>
            </a:r>
          </a:p>
        </p:txBody>
      </p:sp>
    </p:spTree>
    <p:extLst>
      <p:ext uri="{BB962C8B-B14F-4D97-AF65-F5344CB8AC3E}">
        <p14:creationId xmlns:p14="http://schemas.microsoft.com/office/powerpoint/2010/main" val="516865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EF97374-0367-4FE2-2A6D-1A163F791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英伟达 </a:t>
            </a:r>
            <a:r>
              <a:rPr lang="en" altLang="zh-CN" dirty="0"/>
              <a:t>Double Binary Tree</a:t>
            </a:r>
            <a:r>
              <a:rPr lang="zh-CN" altLang="en-US" dirty="0"/>
              <a:t> 算法 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7565AE5-5D14-342E-146E-BAAA947B12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90320"/>
            <a:ext cx="10963473" cy="5064760"/>
          </a:xfrm>
        </p:spPr>
        <p:txBody>
          <a:bodyPr/>
          <a:lstStyle/>
          <a:p>
            <a:r>
              <a:rPr lang="zh-CN" altLang="en-US" dirty="0"/>
              <a:t>通过翻转树来反转节点和叶子，从而构建双二叉树。</a:t>
            </a:r>
            <a:r>
              <a:rPr lang="en" altLang="zh-CN" dirty="0"/>
              <a:t>NCCL</a:t>
            </a:r>
            <a:r>
              <a:rPr lang="zh-CN" altLang="en-US" dirty="0"/>
              <a:t> 中 </a:t>
            </a:r>
            <a:r>
              <a:rPr lang="en" altLang="zh-CN" dirty="0"/>
              <a:t>tree</a:t>
            </a:r>
            <a:r>
              <a:rPr lang="zh-CN" altLang="en-US" dirty="0"/>
              <a:t> 只用于节点之间，节点内是一条链。</a:t>
            </a:r>
          </a:p>
        </p:txBody>
      </p:sp>
      <p:pic>
        <p:nvPicPr>
          <p:cNvPr id="9220" name="Picture 4" descr="双互补二叉树图">
            <a:extLst>
              <a:ext uri="{FF2B5EF4-FFF2-40B4-BE49-F238E27FC236}">
                <a16:creationId xmlns:a16="http://schemas.microsoft.com/office/drawing/2014/main" id="{C24D7A8F-5565-2B76-E07E-D4A3CC131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3811" y="1923419"/>
            <a:ext cx="8389140" cy="464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780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C0658F5-C7EE-99D4-BAA3-5DEE1F3FD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93" y="1284513"/>
            <a:ext cx="10135827" cy="506791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6431621" y="4664467"/>
            <a:ext cx="4621347" cy="39693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95266F-E73D-4A78-EF69-7397EEFAF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英伟达 </a:t>
            </a:r>
            <a:r>
              <a:rPr lang="en" altLang="zh-CN" dirty="0"/>
              <a:t>Double Binary Tree</a:t>
            </a:r>
            <a:r>
              <a:rPr lang="zh-CN" altLang="en-US" dirty="0"/>
              <a:t> 算法 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DA6F044-2F07-770A-C43D-61F7540848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通过翻转树来反转节点和叶子，从而构建双二叉树。</a:t>
            </a:r>
            <a:r>
              <a:rPr lang="en" altLang="zh-CN" dirty="0"/>
              <a:t>NCCL</a:t>
            </a:r>
            <a:r>
              <a:rPr lang="zh-CN" altLang="en-US" dirty="0"/>
              <a:t> 中 </a:t>
            </a:r>
            <a:r>
              <a:rPr lang="en" altLang="zh-CN" dirty="0"/>
              <a:t>tree</a:t>
            </a:r>
            <a:r>
              <a:rPr lang="zh-CN" altLang="en-US" dirty="0"/>
              <a:t> 只用于节点之间，节点内是一条链。</a:t>
            </a:r>
          </a:p>
          <a:p>
            <a:endParaRPr lang="zh-CN" altLang="en-US" dirty="0"/>
          </a:p>
        </p:txBody>
      </p:sp>
      <p:pic>
        <p:nvPicPr>
          <p:cNvPr id="6" name="Picture 2" descr="Topology that shows NIC0s of all DGXs connected to the same switch, NIC1s to another leaf switch and so on.">
            <a:extLst>
              <a:ext uri="{FF2B5EF4-FFF2-40B4-BE49-F238E27FC236}">
                <a16:creationId xmlns:a16="http://schemas.microsoft.com/office/drawing/2014/main" id="{5CDBCC45-FFC1-0ACE-03DC-6F05AA35A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7747" y="2328049"/>
            <a:ext cx="8495248" cy="402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296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19B3EA-50DC-406C-3A79-D52A3F66D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英伟达 </a:t>
            </a:r>
            <a:r>
              <a:rPr lang="en" altLang="zh-CN" dirty="0"/>
              <a:t>Double Binary Tree</a:t>
            </a:r>
            <a:r>
              <a:rPr lang="zh-CN" altLang="en-US" dirty="0"/>
              <a:t> 算法效果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220E4C7-F74A-D450-5F19-A1E088495E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 fontAlgn="base"/>
            <a:r>
              <a:rPr lang="zh-CN" altLang="en-US" dirty="0"/>
              <a:t>如果将这两棵树叠加起来，除了根等级只有一个父级和一个子级外，所有等级都有两个父级和两个子级。如果使用这两棵树中的每一棵树来处理一半的数据，则每个等级最多会接收一半的数据两次，发送一半的数据两次，在发送</a:t>
            </a:r>
            <a:r>
              <a:rPr lang="en-US" altLang="zh-CN" dirty="0"/>
              <a:t>/</a:t>
            </a:r>
            <a:r>
              <a:rPr lang="zh-CN" altLang="en-US" dirty="0"/>
              <a:t>接收数据方面与环一样优化。</a:t>
            </a:r>
          </a:p>
        </p:txBody>
      </p:sp>
    </p:spTree>
    <p:extLst>
      <p:ext uri="{BB962C8B-B14F-4D97-AF65-F5344CB8AC3E}">
        <p14:creationId xmlns:p14="http://schemas.microsoft.com/office/powerpoint/2010/main" val="34322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6FAAA2-F620-E0A9-456C-B10935A076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05.</a:t>
            </a:r>
            <a:r>
              <a:rPr lang="zh-CN" altLang="en-US" dirty="0"/>
              <a:t> 效果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环和树的选择</a:t>
            </a:r>
          </a:p>
        </p:txBody>
      </p:sp>
    </p:spTree>
    <p:extLst>
      <p:ext uri="{BB962C8B-B14F-4D97-AF65-F5344CB8AC3E}">
        <p14:creationId xmlns:p14="http://schemas.microsoft.com/office/powerpoint/2010/main" val="1528459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1429A16-D7FE-C12D-051B-10E0B8AC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节点规模越大，时延衰减不明显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B55CF07-6796-E7CE-89DA-DBE990E10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202365" cy="4994910"/>
          </a:xfrm>
        </p:spPr>
        <p:txBody>
          <a:bodyPr/>
          <a:lstStyle/>
          <a:p>
            <a:r>
              <a:rPr lang="en-US" altLang="zh-CN" dirty="0"/>
              <a:t>24,576 </a:t>
            </a:r>
            <a:r>
              <a:rPr lang="zh-CN" altLang="en-US" dirty="0"/>
              <a:t>个 </a:t>
            </a:r>
            <a:r>
              <a:rPr lang="en" altLang="zh-CN" dirty="0"/>
              <a:t>GPU</a:t>
            </a:r>
            <a:r>
              <a:rPr lang="zh-CN" altLang="en" dirty="0"/>
              <a:t>。</a:t>
            </a:r>
            <a:r>
              <a:rPr lang="en-US" altLang="zh-CN" dirty="0"/>
              <a:t>Trees</a:t>
            </a:r>
            <a:r>
              <a:rPr lang="zh-CN" altLang="en-US" dirty="0"/>
              <a:t> 显著改善延迟。与 </a:t>
            </a:r>
            <a:r>
              <a:rPr lang="en-US" altLang="zh-CN" dirty="0"/>
              <a:t>Ring</a:t>
            </a:r>
            <a:r>
              <a:rPr lang="zh-CN" altLang="en-US" dirty="0"/>
              <a:t> 差异随着规模的扩大而增大，在 </a:t>
            </a:r>
            <a:r>
              <a:rPr lang="en-US" altLang="zh-CN" dirty="0"/>
              <a:t>24</a:t>
            </a:r>
            <a:r>
              <a:rPr lang="en" altLang="zh-CN" dirty="0"/>
              <a:t>k GPU </a:t>
            </a:r>
            <a:r>
              <a:rPr lang="zh-CN" altLang="en-US" dirty="0"/>
              <a:t>上最高可提高 </a:t>
            </a:r>
            <a:r>
              <a:rPr lang="en-US" altLang="zh-CN" dirty="0"/>
              <a:t>180 </a:t>
            </a:r>
            <a:r>
              <a:rPr lang="zh-CN" altLang="en-US" dirty="0"/>
              <a:t>倍。</a:t>
            </a:r>
            <a:endParaRPr lang="en-US" altLang="zh-CN" dirty="0"/>
          </a:p>
          <a:p>
            <a:r>
              <a:rPr lang="zh-CN" altLang="en-US" dirty="0"/>
              <a:t>使用 </a:t>
            </a:r>
            <a:r>
              <a:rPr lang="en-US" altLang="zh-CN" dirty="0"/>
              <a:t>DBT</a:t>
            </a:r>
            <a:r>
              <a:rPr lang="zh-CN" altLang="en-US" dirty="0"/>
              <a:t> 可保持全带宽。在规模上，当我们在 </a:t>
            </a:r>
            <a:r>
              <a:rPr lang="en" altLang="zh-CN" dirty="0"/>
              <a:t>InfiniBand </a:t>
            </a:r>
            <a:r>
              <a:rPr lang="zh-CN" altLang="en-US" dirty="0"/>
              <a:t>结构中跨越 </a:t>
            </a:r>
            <a:r>
              <a:rPr lang="en" altLang="zh-CN" dirty="0"/>
              <a:t>L3 </a:t>
            </a:r>
            <a:r>
              <a:rPr lang="zh-CN" altLang="en-US" dirty="0"/>
              <a:t>交换机时，带宽会略有下降，可能是由于 </a:t>
            </a:r>
            <a:r>
              <a:rPr lang="en" altLang="zh-CN" dirty="0"/>
              <a:t>NCCL </a:t>
            </a:r>
            <a:r>
              <a:rPr lang="zh-CN" altLang="en-US" dirty="0"/>
              <a:t>通信模式和 </a:t>
            </a:r>
            <a:r>
              <a:rPr lang="en" altLang="zh-CN" dirty="0"/>
              <a:t>InfiniBand </a:t>
            </a:r>
            <a:r>
              <a:rPr lang="zh-CN" altLang="en-US" dirty="0"/>
              <a:t>路由算法之间的效率低下造成。</a:t>
            </a:r>
          </a:p>
        </p:txBody>
      </p:sp>
      <p:pic>
        <p:nvPicPr>
          <p:cNvPr id="10244" name="Picture 4" descr="Summit 延迟图表">
            <a:extLst>
              <a:ext uri="{FF2B5EF4-FFF2-40B4-BE49-F238E27FC236}">
                <a16:creationId xmlns:a16="http://schemas.microsoft.com/office/drawing/2014/main" id="{4E483FCE-136E-29CB-1DA4-BFB77D677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1278" y="1360169"/>
            <a:ext cx="6044882" cy="518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85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0E162AF-D526-797B-774C-89742644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 基本介绍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C6FD632-14B2-FE7D-C918-444AD87CD6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 fontAlgn="base"/>
            <a:r>
              <a:rPr lang="en" altLang="zh-CN" dirty="0"/>
              <a:t>NVIDIA </a:t>
            </a:r>
            <a:r>
              <a:rPr lang="zh-CN" altLang="en-US" dirty="0"/>
              <a:t>集合通信库 </a:t>
            </a:r>
            <a:r>
              <a:rPr lang="en-US" altLang="zh-CN" dirty="0"/>
              <a:t>(</a:t>
            </a:r>
            <a:r>
              <a:rPr lang="en" altLang="zh-CN" dirty="0"/>
              <a:t>NCCL) </a:t>
            </a:r>
            <a:r>
              <a:rPr lang="zh-CN" altLang="en-US" dirty="0"/>
              <a:t>是一个类 </a:t>
            </a:r>
            <a:r>
              <a:rPr lang="en-US" altLang="zh-CN" dirty="0"/>
              <a:t>MPI</a:t>
            </a:r>
            <a:r>
              <a:rPr lang="zh-CN" altLang="en-US" dirty="0"/>
              <a:t> 通信库，可实现 </a:t>
            </a:r>
            <a:r>
              <a:rPr lang="en" altLang="zh-CN" dirty="0"/>
              <a:t>GPU </a:t>
            </a:r>
            <a:r>
              <a:rPr lang="zh-CN" altLang="en-US" dirty="0"/>
              <a:t>的集合通信算法相关操作：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" altLang="zh-CN" dirty="0"/>
              <a:t>all-gather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" altLang="zh-CN" dirty="0"/>
              <a:t>all-reduce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" altLang="zh-CN" dirty="0"/>
              <a:t>broadcast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" altLang="zh-CN" dirty="0"/>
              <a:t>reduce-scatter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" altLang="zh-CN" dirty="0"/>
              <a:t>point-to-point send and receive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A494AB-E95F-E4A0-6205-B892530170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7680" y="2635519"/>
            <a:ext cx="8868108" cy="366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1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ADA252-95A7-F97F-DCAD-86FF2566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节点规模越大，时延衰减不明显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89C24E8-C1B0-7E1A-B50E-9401CE5958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582605" cy="4994910"/>
          </a:xfrm>
        </p:spPr>
        <p:txBody>
          <a:bodyPr/>
          <a:lstStyle/>
          <a:p>
            <a:r>
              <a:rPr lang="zh-CN" altLang="en-US" dirty="0"/>
              <a:t>由于树的初始延迟较小，即使在带宽有限的情况下，树仍然显示出明显的优势。但是，当该模式导致带宽更大时，</a:t>
            </a:r>
            <a:r>
              <a:rPr lang="en" altLang="zh-CN" dirty="0"/>
              <a:t>NCCL </a:t>
            </a:r>
            <a:r>
              <a:rPr lang="zh-CN" altLang="en-US" dirty="0"/>
              <a:t>会自动切换回环。</a:t>
            </a:r>
          </a:p>
        </p:txBody>
      </p:sp>
      <p:pic>
        <p:nvPicPr>
          <p:cNvPr id="11266" name="Picture 2" descr="峰会带宽图">
            <a:extLst>
              <a:ext uri="{FF2B5EF4-FFF2-40B4-BE49-F238E27FC236}">
                <a16:creationId xmlns:a16="http://schemas.microsoft.com/office/drawing/2014/main" id="{BD26A1D7-6B6F-1F9B-C777-17187E07F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8208" y="1360170"/>
            <a:ext cx="6643601" cy="515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366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A1AAF1-A338-3211-2ADB-5E427465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ring</a:t>
            </a:r>
            <a:r>
              <a:rPr lang="zh-CN" altLang="en-US" dirty="0"/>
              <a:t>和</a:t>
            </a:r>
            <a:r>
              <a:rPr lang="en" altLang="zh-CN" dirty="0"/>
              <a:t>tree</a:t>
            </a:r>
            <a:r>
              <a:rPr lang="zh-CN" altLang="en-US" dirty="0"/>
              <a:t>的选择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75F1D362-DF99-3457-5AFD-0F020BC39D7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algn="l"/>
                <a:r>
                  <a:rPr lang="zh-CN" altLang="en-US" dirty="0"/>
                  <a:t>用户传入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𝐵𝑦𝑡𝑒𝑠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长度数据，总耗时： </a:t>
                </a:r>
                <a:endParaRPr lang="en-US" altLang="zh-CN" dirty="0"/>
              </a:p>
              <a:p>
                <a:pPr algn="l"/>
                <a:endParaRPr lang="en-US" altLang="zh-CN" dirty="0"/>
              </a:p>
              <a:p>
                <a:pPr algn="l"/>
                <a:endParaRPr lang="en-US" altLang="zh-CN" dirty="0"/>
              </a:p>
              <a:p>
                <a:pPr algn="l"/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𝑎𝑙𝑔𝑜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" altLang="zh-CN" i="1" dirty="0" err="1" smtClean="0">
                        <a:latin typeface="Cambria Math" panose="02040503050406030204" pitchFamily="18" charset="0"/>
                      </a:rPr>
                      <m:t>𝑏𝑤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为算法带宽，基础总线带宽为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𝑏𝑢𝑠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𝑏𝑤</m:t>
                    </m:r>
                  </m:oMath>
                </a14:m>
                <a:r>
                  <a:rPr lang="zh-CN" altLang="en-US" dirty="0"/>
                  <a:t>（每个 </a:t>
                </a:r>
                <a:r>
                  <a:rPr lang="en" altLang="zh-CN" dirty="0"/>
                  <a:t>channel</a:t>
                </a:r>
                <a:r>
                  <a:rPr lang="zh-CN" altLang="en-US" dirty="0"/>
                  <a:t> 带宽乘</a:t>
                </a:r>
                <a:r>
                  <a:rPr lang="en" altLang="zh-CN" dirty="0"/>
                  <a:t>channel</a:t>
                </a:r>
                <a:r>
                  <a:rPr lang="zh-CN" altLang="en-US" dirty="0"/>
                  <a:t>数） ，然后根据实测的数据对带宽进行一些修正，如 </a:t>
                </a:r>
                <a:r>
                  <a:rPr lang="en-US" altLang="zh-CN" dirty="0"/>
                  <a:t>Tree</a:t>
                </a:r>
                <a:r>
                  <a:rPr lang="zh-CN" altLang="en-US" dirty="0"/>
                  <a:t> 乘 </a:t>
                </a:r>
                <a:r>
                  <a:rPr lang="en-US" altLang="zh-CN" dirty="0"/>
                  <a:t>0.9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algn="l"/>
                <a:r>
                  <a:rPr lang="zh-CN" altLang="en-US" dirty="0"/>
                  <a:t>计算算法带宽，</a:t>
                </a:r>
                <a:r>
                  <a:rPr lang="en" altLang="zh-CN" dirty="0"/>
                  <a:t>Tree</a:t>
                </a:r>
                <a:r>
                  <a:rPr lang="zh-CN" altLang="en-US" dirty="0"/>
                  <a:t> 时除以 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，上行一次，下行一次相当于发送两倍数据量，</a:t>
                </a:r>
                <a:r>
                  <a:rPr lang="en" altLang="zh-CN" dirty="0"/>
                  <a:t>Ring</a:t>
                </a:r>
                <a:r>
                  <a:rPr lang="zh-CN" altLang="en-US" dirty="0"/>
                  <a:t> 除以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i="1" dirty="0" err="1" smtClean="0">
                        <a:latin typeface="Cambria Math" panose="02040503050406030204" pitchFamily="18" charset="0"/>
                      </a:rPr>
                      <m:t>𝑛𝑟𝑎𝑛𝑘𝑠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) / 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𝑛𝑟𝑎𝑛𝑘𝑠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algn="l"/>
                <a:r>
                  <a:rPr lang="en-US" altLang="zh-CN" dirty="0"/>
                  <a:t>NCCL</a:t>
                </a:r>
                <a:r>
                  <a:rPr lang="zh-CN" altLang="en-US" dirty="0"/>
                  <a:t> 最后将计算出的每种协议和算法的带宽延迟保存到</a:t>
                </a:r>
                <a:r>
                  <a:rPr lang="en" altLang="zh-CN" dirty="0"/>
                  <a:t>bandwidths</a:t>
                </a:r>
                <a:r>
                  <a:rPr lang="zh-CN" altLang="en-US" dirty="0"/>
                  <a:t>和</a:t>
                </a:r>
                <a:r>
                  <a:rPr lang="en" altLang="zh-CN" dirty="0"/>
                  <a:t>latencies</a:t>
                </a:r>
                <a:r>
                  <a:rPr lang="zh-CN" altLang="en" dirty="0"/>
                  <a:t>。</a:t>
                </a:r>
                <a:r>
                  <a:rPr lang="zh-CN" altLang="en-US" dirty="0"/>
                  <a:t>当用户执行</a:t>
                </a:r>
                <a:r>
                  <a:rPr lang="en" altLang="zh-CN" dirty="0" err="1"/>
                  <a:t>allreduce</a:t>
                </a:r>
                <a:r>
                  <a:rPr lang="en" altLang="zh-CN" dirty="0"/>
                  <a:t> </a:t>
                </a:r>
                <a:r>
                  <a:rPr lang="en" altLang="zh-CN" dirty="0" err="1"/>
                  <a:t>api</a:t>
                </a:r>
                <a:r>
                  <a:rPr lang="zh-CN" altLang="en-US" dirty="0"/>
                  <a:t>的时候会通过</a:t>
                </a:r>
                <a:r>
                  <a:rPr lang="en" altLang="zh-CN" dirty="0" err="1"/>
                  <a:t>getAlgoInfo</a:t>
                </a:r>
                <a:r>
                  <a:rPr lang="zh-CN" altLang="en-US" dirty="0"/>
                  <a:t>计算出每种算法和协议组合的执行时间，选出最优的。</a:t>
                </a:r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75F1D362-DF99-3457-5AFD-0F020BC39D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FA1E764-899B-2714-94E4-6559F1964FE7}"/>
                  </a:ext>
                </a:extLst>
              </p:cNvPr>
              <p:cNvSpPr txBox="1"/>
              <p:nvPr/>
            </p:nvSpPr>
            <p:spPr>
              <a:xfrm>
                <a:off x="2570480" y="2197854"/>
                <a:ext cx="65784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altLang="zh-CN" sz="2800" i="1" dirty="0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" altLang="zh-CN" sz="28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" altLang="zh-CN" sz="2800" i="1" dirty="0" smtClean="0">
                          <a:latin typeface="Cambria Math" panose="02040503050406030204" pitchFamily="18" charset="0"/>
                        </a:rPr>
                        <m:t>𝑙𝑎𝑡𝑒𝑛𝑐𝑦</m:t>
                      </m:r>
                      <m:r>
                        <a:rPr lang="en" altLang="zh-CN" sz="28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" altLang="zh-CN" sz="28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2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" altLang="zh-CN" sz="2800" i="1" dirty="0" smtClean="0">
                          <a:latin typeface="Cambria Math" panose="02040503050406030204" pitchFamily="18" charset="0"/>
                        </a:rPr>
                        <m:t>𝐵𝑦𝑡𝑒𝑠</m:t>
                      </m:r>
                      <m:r>
                        <a:rPr lang="en" altLang="zh-CN" sz="2800" i="1" dirty="0" smtClean="0">
                          <a:latin typeface="Cambria Math" panose="02040503050406030204" pitchFamily="18" charset="0"/>
                        </a:rPr>
                        <m:t> / </m:t>
                      </m:r>
                      <m:r>
                        <a:rPr lang="en" altLang="zh-CN" sz="2800" i="1" dirty="0" err="1">
                          <a:latin typeface="Cambria Math" panose="02040503050406030204" pitchFamily="18" charset="0"/>
                        </a:rPr>
                        <m:t>𝑎𝑙𝑔𝑜</m:t>
                      </m:r>
                      <m:r>
                        <a:rPr lang="en" altLang="zh-CN" sz="2800" i="1" dirty="0" err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" altLang="zh-CN" sz="2800" i="1" dirty="0" err="1">
                          <a:latin typeface="Cambria Math" panose="02040503050406030204" pitchFamily="18" charset="0"/>
                        </a:rPr>
                        <m:t>𝑏𝑤</m:t>
                      </m:r>
                    </m:oMath>
                  </m:oMathPara>
                </a14:m>
                <a:endParaRPr lang="en-US" altLang="zh-CN" sz="2800" dirty="0">
                  <a:latin typeface="Gill Sans MT" panose="020B0502020104020203" pitchFamily="34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FA1E764-899B-2714-94E4-6559F1964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480" y="2197854"/>
                <a:ext cx="6578441" cy="523220"/>
              </a:xfrm>
              <a:prstGeom prst="rect">
                <a:avLst/>
              </a:prstGeom>
              <a:blipFill>
                <a:blip r:embed="rId3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554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A1AAF1-A338-3211-2ADB-5E427465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Ring</a:t>
            </a:r>
            <a:r>
              <a:rPr lang="zh-CN" altLang="en-US" dirty="0"/>
              <a:t> 和 </a:t>
            </a:r>
            <a:r>
              <a:rPr lang="en-US" altLang="zh-CN" dirty="0"/>
              <a:t>T</a:t>
            </a:r>
            <a:r>
              <a:rPr lang="en" altLang="zh-CN" dirty="0" err="1"/>
              <a:t>ree</a:t>
            </a:r>
            <a:r>
              <a:rPr lang="zh-CN" altLang="en-US" dirty="0"/>
              <a:t> 的选择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75F1D362-DF99-3457-5AFD-0F020BC39D7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algn="l"/>
                <a:r>
                  <a:rPr lang="zh-CN" altLang="en-US" dirty="0"/>
                  <a:t>用户传入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𝐵𝑦𝑡𝑒𝑠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长度数据，总耗时： </a:t>
                </a:r>
                <a:endParaRPr lang="en-US" altLang="zh-CN" dirty="0"/>
              </a:p>
              <a:p>
                <a:pPr algn="l"/>
                <a:endParaRPr lang="en-US" altLang="zh-CN" dirty="0"/>
              </a:p>
              <a:p>
                <a:pPr algn="l"/>
                <a:endParaRPr lang="en-US" altLang="zh-CN" dirty="0"/>
              </a:p>
              <a:p>
                <a:pPr algn="l"/>
                <a:r>
                  <a:rPr lang="en-US" altLang="zh-CN" dirty="0"/>
                  <a:t>NCCL</a:t>
                </a:r>
                <a:r>
                  <a:rPr lang="zh-CN" altLang="en-US" dirty="0"/>
                  <a:t> 将计算出的每种协议和算法，在集群规模下的带宽延迟保存到 </a:t>
                </a:r>
                <a:r>
                  <a:rPr lang="en" altLang="zh-CN" dirty="0"/>
                  <a:t>bandwidths</a:t>
                </a:r>
                <a:r>
                  <a:rPr lang="zh-CN" altLang="en-US" dirty="0"/>
                  <a:t> 和 </a:t>
                </a:r>
                <a:r>
                  <a:rPr lang="en" altLang="zh-CN" dirty="0"/>
                  <a:t>latencies</a:t>
                </a:r>
                <a:r>
                  <a:rPr lang="zh-CN" altLang="en" dirty="0"/>
                  <a:t>。</a:t>
                </a:r>
                <a:r>
                  <a:rPr lang="zh-CN" altLang="en-US" dirty="0"/>
                  <a:t>当开发者执行 </a:t>
                </a:r>
                <a:r>
                  <a:rPr lang="en" altLang="zh-CN" dirty="0" err="1"/>
                  <a:t>allreduce</a:t>
                </a:r>
                <a:r>
                  <a:rPr lang="en" altLang="zh-CN" dirty="0"/>
                  <a:t> API</a:t>
                </a:r>
                <a:r>
                  <a:rPr lang="zh-CN" altLang="en-US" dirty="0"/>
                  <a:t> 时通过 </a:t>
                </a:r>
                <a:r>
                  <a:rPr lang="en" altLang="zh-CN" dirty="0" err="1"/>
                  <a:t>getAlgoInfo</a:t>
                </a:r>
                <a:r>
                  <a:rPr lang="zh-CN" altLang="en-US" dirty="0"/>
                  <a:t> 计算出每种算法和协议组合的执行时间，选出最优方案。</a:t>
                </a:r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75F1D362-DF99-3457-5AFD-0F020BC39D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FA1E764-899B-2714-94E4-6559F1964FE7}"/>
                  </a:ext>
                </a:extLst>
              </p:cNvPr>
              <p:cNvSpPr txBox="1"/>
              <p:nvPr/>
            </p:nvSpPr>
            <p:spPr>
              <a:xfrm>
                <a:off x="2570480" y="2197854"/>
                <a:ext cx="65784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altLang="zh-CN" sz="2800" i="1" dirty="0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" altLang="zh-CN" sz="28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" altLang="zh-CN" sz="2800" i="1" dirty="0" smtClean="0">
                          <a:latin typeface="Cambria Math" panose="02040503050406030204" pitchFamily="18" charset="0"/>
                        </a:rPr>
                        <m:t>𝑙𝑎𝑡𝑒𝑛𝑐𝑦</m:t>
                      </m:r>
                      <m:r>
                        <a:rPr lang="en" altLang="zh-CN" sz="28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" altLang="zh-CN" sz="28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2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" altLang="zh-CN" sz="2800" i="1" dirty="0" smtClean="0">
                          <a:latin typeface="Cambria Math" panose="02040503050406030204" pitchFamily="18" charset="0"/>
                        </a:rPr>
                        <m:t>𝐵𝑦𝑡𝑒𝑠</m:t>
                      </m:r>
                      <m:r>
                        <a:rPr lang="en" altLang="zh-CN" sz="2800" i="1" dirty="0" smtClean="0">
                          <a:latin typeface="Cambria Math" panose="02040503050406030204" pitchFamily="18" charset="0"/>
                        </a:rPr>
                        <m:t> / </m:t>
                      </m:r>
                      <m:r>
                        <a:rPr lang="en" altLang="zh-CN" sz="2800" i="1" dirty="0" err="1">
                          <a:latin typeface="Cambria Math" panose="02040503050406030204" pitchFamily="18" charset="0"/>
                        </a:rPr>
                        <m:t>𝑎𝑙𝑔𝑜</m:t>
                      </m:r>
                      <m:r>
                        <a:rPr lang="en" altLang="zh-CN" sz="2800" i="1" dirty="0" err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" altLang="zh-CN" sz="2800" i="1" dirty="0" err="1">
                          <a:latin typeface="Cambria Math" panose="02040503050406030204" pitchFamily="18" charset="0"/>
                        </a:rPr>
                        <m:t>𝑏𝑤</m:t>
                      </m:r>
                    </m:oMath>
                  </m:oMathPara>
                </a14:m>
                <a:endParaRPr lang="en-US" altLang="zh-CN" sz="2800" dirty="0">
                  <a:latin typeface="Gill Sans MT" panose="020B0502020104020203" pitchFamily="34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FA1E764-899B-2714-94E4-6559F1964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480" y="2197854"/>
                <a:ext cx="6578441" cy="523220"/>
              </a:xfrm>
              <a:prstGeom prst="rect">
                <a:avLst/>
              </a:prstGeom>
              <a:blipFill>
                <a:blip r:embed="rId3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2761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6D623F8-E2C9-3B8C-E3A4-9C6A44E6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98432C-0B7D-BD31-A28B-87D8BFDCB5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" altLang="zh-CN" sz="1600" dirty="0">
                <a:solidFill>
                  <a:srgbClr val="1D1D1A"/>
                </a:solidFill>
              </a:rPr>
              <a:t>https://</a:t>
            </a:r>
            <a:r>
              <a:rPr lang="en" altLang="zh-CN" sz="1600" dirty="0" err="1">
                <a:solidFill>
                  <a:srgbClr val="1D1D1A"/>
                </a:solidFill>
              </a:rPr>
              <a:t>blog.csdn.net</a:t>
            </a:r>
            <a:r>
              <a:rPr lang="en" altLang="zh-CN" sz="1600" dirty="0">
                <a:solidFill>
                  <a:srgbClr val="1D1D1A"/>
                </a:solidFill>
              </a:rPr>
              <a:t>/KIDGIN7439/article/details/135102930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" altLang="zh-CN" sz="1600" dirty="0">
                <a:solidFill>
                  <a:srgbClr val="1D1D1A"/>
                </a:solidFill>
              </a:rPr>
              <a:t>https://</a:t>
            </a:r>
            <a:r>
              <a:rPr lang="en" altLang="zh-CN" sz="1600" dirty="0" err="1">
                <a:solidFill>
                  <a:srgbClr val="1D1D1A"/>
                </a:solidFill>
              </a:rPr>
              <a:t>developer.nvidia.com</a:t>
            </a:r>
            <a:r>
              <a:rPr lang="en" altLang="zh-CN" sz="1600" dirty="0">
                <a:solidFill>
                  <a:srgbClr val="1D1D1A"/>
                </a:solidFill>
              </a:rPr>
              <a:t>/blog/massively-scale-deep-learning-training-nccl-2-4/</a:t>
            </a:r>
          </a:p>
          <a:p>
            <a:pPr marL="457200" indent="-457200" algn="l" fontAlgn="base">
              <a:lnSpc>
                <a:spcPct val="100000"/>
              </a:lnSpc>
              <a:buFont typeface="+mj-lt"/>
              <a:buAutoNum type="arabicPeriod"/>
            </a:pPr>
            <a:r>
              <a:rPr lang="en" altLang="zh-CN" sz="1600" dirty="0">
                <a:solidFill>
                  <a:srgbClr val="1D1D1A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Baidu Allreduce</a:t>
            </a:r>
            <a:r>
              <a:rPr lang="zh-CN" altLang="en-US" sz="1600" dirty="0">
                <a:solidFill>
                  <a:srgbClr val="1D1D1A"/>
                </a:solidFill>
              </a:rPr>
              <a:t> </a:t>
            </a:r>
            <a:r>
              <a:rPr lang="en" altLang="zh-CN" sz="1600" dirty="0">
                <a:solidFill>
                  <a:srgbClr val="1D1D1A"/>
                </a:solidFill>
              </a:rPr>
              <a:t>https://</a:t>
            </a:r>
            <a:r>
              <a:rPr lang="en" altLang="zh-CN" sz="1600" dirty="0" err="1">
                <a:solidFill>
                  <a:srgbClr val="1D1D1A"/>
                </a:solidFill>
              </a:rPr>
              <a:t>github.com</a:t>
            </a:r>
            <a:r>
              <a:rPr lang="en" altLang="zh-CN" sz="1600" dirty="0">
                <a:solidFill>
                  <a:srgbClr val="1D1D1A"/>
                </a:solidFill>
              </a:rPr>
              <a:t>/</a:t>
            </a:r>
            <a:r>
              <a:rPr lang="en" altLang="zh-CN" sz="1600" dirty="0" err="1">
                <a:solidFill>
                  <a:srgbClr val="1D1D1A"/>
                </a:solidFill>
              </a:rPr>
              <a:t>baidu</a:t>
            </a:r>
            <a:r>
              <a:rPr lang="en" altLang="zh-CN" sz="1600" dirty="0">
                <a:solidFill>
                  <a:srgbClr val="1D1D1A"/>
                </a:solidFill>
              </a:rPr>
              <a:t>-research/</a:t>
            </a:r>
            <a:r>
              <a:rPr lang="en" altLang="zh-CN" sz="1600" dirty="0" err="1">
                <a:solidFill>
                  <a:srgbClr val="1D1D1A"/>
                </a:solidFill>
              </a:rPr>
              <a:t>baidu-allreduce</a:t>
            </a:r>
            <a:endParaRPr lang="en" altLang="zh-CN" sz="1600" dirty="0">
              <a:solidFill>
                <a:srgbClr val="1D1D1A"/>
              </a:solidFill>
            </a:endParaRPr>
          </a:p>
          <a:p>
            <a:pPr marL="457200" indent="-457200" algn="l" fontAlgn="base">
              <a:lnSpc>
                <a:spcPct val="100000"/>
              </a:lnSpc>
              <a:buFont typeface="+mj-lt"/>
              <a:buAutoNum type="arabicPeriod"/>
            </a:pPr>
            <a:r>
              <a:rPr lang="en" altLang="zh-CN" sz="1600" dirty="0">
                <a:solidFill>
                  <a:srgbClr val="1D1D1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Horovod</a:t>
            </a:r>
            <a:r>
              <a:rPr lang="zh-CN" altLang="en-US" sz="1600" dirty="0">
                <a:solidFill>
                  <a:srgbClr val="1D1D1A"/>
                </a:solidFill>
              </a:rPr>
              <a:t> </a:t>
            </a:r>
            <a:r>
              <a:rPr lang="en" altLang="zh-CN" sz="1600" dirty="0">
                <a:solidFill>
                  <a:srgbClr val="1D1D1A"/>
                </a:solidFill>
              </a:rPr>
              <a:t>https://</a:t>
            </a:r>
            <a:r>
              <a:rPr lang="en" altLang="zh-CN" sz="1600" dirty="0" err="1">
                <a:solidFill>
                  <a:srgbClr val="1D1D1A"/>
                </a:solidFill>
              </a:rPr>
              <a:t>github.com</a:t>
            </a:r>
            <a:r>
              <a:rPr lang="en" altLang="zh-CN" sz="1600" dirty="0">
                <a:solidFill>
                  <a:srgbClr val="1D1D1A"/>
                </a:solidFill>
              </a:rPr>
              <a:t>/uber/</a:t>
            </a:r>
            <a:r>
              <a:rPr lang="en" altLang="zh-CN" sz="1600" dirty="0" err="1">
                <a:solidFill>
                  <a:srgbClr val="1D1D1A"/>
                </a:solidFill>
              </a:rPr>
              <a:t>horovod</a:t>
            </a:r>
            <a:endParaRPr lang="en" altLang="zh-CN" sz="1600" dirty="0">
              <a:solidFill>
                <a:srgbClr val="1D1D1A"/>
              </a:solidFill>
            </a:endParaRPr>
          </a:p>
          <a:p>
            <a:pPr marL="457200" indent="-457200" algn="l" fontAlgn="base">
              <a:lnSpc>
                <a:spcPct val="100000"/>
              </a:lnSpc>
              <a:buFont typeface="+mj-lt"/>
              <a:buAutoNum type="arabicPeriod"/>
            </a:pPr>
            <a:r>
              <a:rPr lang="en" altLang="zh-CN" sz="1600" dirty="0" err="1">
                <a:solidFill>
                  <a:srgbClr val="1D1D1A"/>
                </a:solidFill>
              </a:rPr>
              <a:t>Xianyan</a:t>
            </a:r>
            <a:r>
              <a:rPr lang="en" altLang="zh-CN" sz="1600" dirty="0">
                <a:solidFill>
                  <a:srgbClr val="1D1D1A"/>
                </a:solidFill>
              </a:rPr>
              <a:t> Jia, </a:t>
            </a:r>
            <a:r>
              <a:rPr lang="en" altLang="zh-CN" sz="1600" dirty="0" err="1">
                <a:solidFill>
                  <a:srgbClr val="1D1D1A"/>
                </a:solidFill>
              </a:rPr>
              <a:t>Shutao</a:t>
            </a:r>
            <a:r>
              <a:rPr lang="en" altLang="zh-CN" sz="1600" dirty="0">
                <a:solidFill>
                  <a:srgbClr val="1D1D1A"/>
                </a:solidFill>
              </a:rPr>
              <a:t> Song, Wei He, </a:t>
            </a:r>
            <a:r>
              <a:rPr lang="en" altLang="zh-CN" sz="1600" dirty="0" err="1">
                <a:solidFill>
                  <a:srgbClr val="1D1D1A"/>
                </a:solidFill>
              </a:rPr>
              <a:t>Yangzihao</a:t>
            </a:r>
            <a:r>
              <a:rPr lang="en" altLang="zh-CN" sz="1600" dirty="0">
                <a:solidFill>
                  <a:srgbClr val="1D1D1A"/>
                </a:solidFill>
              </a:rPr>
              <a:t> Wang, </a:t>
            </a:r>
            <a:r>
              <a:rPr lang="en" altLang="zh-CN" sz="1600" dirty="0" err="1">
                <a:solidFill>
                  <a:srgbClr val="1D1D1A"/>
                </a:solidFill>
              </a:rPr>
              <a:t>Haidong</a:t>
            </a:r>
            <a:r>
              <a:rPr lang="en" altLang="zh-CN" sz="1600" dirty="0">
                <a:solidFill>
                  <a:srgbClr val="1D1D1A"/>
                </a:solidFill>
              </a:rPr>
              <a:t> Rong, </a:t>
            </a:r>
            <a:r>
              <a:rPr lang="en" altLang="zh-CN" sz="1600" dirty="0" err="1">
                <a:solidFill>
                  <a:srgbClr val="1D1D1A"/>
                </a:solidFill>
              </a:rPr>
              <a:t>Feihu</a:t>
            </a:r>
            <a:r>
              <a:rPr lang="en" altLang="zh-CN" sz="1600" dirty="0">
                <a:solidFill>
                  <a:srgbClr val="1D1D1A"/>
                </a:solidFill>
              </a:rPr>
              <a:t> Zhou, </a:t>
            </a:r>
            <a:r>
              <a:rPr lang="en" altLang="zh-CN" sz="1600" dirty="0" err="1">
                <a:solidFill>
                  <a:srgbClr val="1D1D1A"/>
                </a:solidFill>
              </a:rPr>
              <a:t>Liqiang</a:t>
            </a:r>
            <a:r>
              <a:rPr lang="en" altLang="zh-CN" sz="1600" dirty="0">
                <a:solidFill>
                  <a:srgbClr val="1D1D1A"/>
                </a:solidFill>
              </a:rPr>
              <a:t> </a:t>
            </a:r>
            <a:r>
              <a:rPr lang="en" altLang="zh-CN" sz="1600" dirty="0" err="1">
                <a:solidFill>
                  <a:srgbClr val="1D1D1A"/>
                </a:solidFill>
              </a:rPr>
              <a:t>Xie</a:t>
            </a:r>
            <a:r>
              <a:rPr lang="en" altLang="zh-CN" sz="1600" dirty="0">
                <a:solidFill>
                  <a:srgbClr val="1D1D1A"/>
                </a:solidFill>
              </a:rPr>
              <a:t>, </a:t>
            </a:r>
            <a:r>
              <a:rPr lang="en" altLang="zh-CN" sz="1600" dirty="0" err="1">
                <a:solidFill>
                  <a:srgbClr val="1D1D1A"/>
                </a:solidFill>
              </a:rPr>
              <a:t>Zhenyu</a:t>
            </a:r>
            <a:r>
              <a:rPr lang="en" altLang="zh-CN" sz="1600" dirty="0">
                <a:solidFill>
                  <a:srgbClr val="1D1D1A"/>
                </a:solidFill>
              </a:rPr>
              <a:t> Guo, </a:t>
            </a:r>
            <a:r>
              <a:rPr lang="en" altLang="zh-CN" sz="1600" dirty="0" err="1">
                <a:solidFill>
                  <a:srgbClr val="1D1D1A"/>
                </a:solidFill>
              </a:rPr>
              <a:t>Yuanzhou</a:t>
            </a:r>
            <a:r>
              <a:rPr lang="en" altLang="zh-CN" sz="1600" dirty="0">
                <a:solidFill>
                  <a:srgbClr val="1D1D1A"/>
                </a:solidFill>
              </a:rPr>
              <a:t> Yang, </a:t>
            </a:r>
            <a:r>
              <a:rPr lang="en" altLang="zh-CN" sz="1600" dirty="0" err="1">
                <a:solidFill>
                  <a:srgbClr val="1D1D1A"/>
                </a:solidFill>
              </a:rPr>
              <a:t>Liwei</a:t>
            </a:r>
            <a:r>
              <a:rPr lang="en" altLang="zh-CN" sz="1600" dirty="0">
                <a:solidFill>
                  <a:srgbClr val="1D1D1A"/>
                </a:solidFill>
              </a:rPr>
              <a:t> Yu, </a:t>
            </a:r>
            <a:r>
              <a:rPr lang="en" altLang="zh-CN" sz="1600" dirty="0" err="1">
                <a:solidFill>
                  <a:srgbClr val="1D1D1A"/>
                </a:solidFill>
              </a:rPr>
              <a:t>Tiegang</a:t>
            </a:r>
            <a:r>
              <a:rPr lang="en" altLang="zh-CN" sz="1600" dirty="0">
                <a:solidFill>
                  <a:srgbClr val="1D1D1A"/>
                </a:solidFill>
              </a:rPr>
              <a:t> Chen, </a:t>
            </a:r>
            <a:r>
              <a:rPr lang="en" altLang="zh-CN" sz="1600" dirty="0" err="1">
                <a:solidFill>
                  <a:srgbClr val="1D1D1A"/>
                </a:solidFill>
              </a:rPr>
              <a:t>Guangxiao</a:t>
            </a:r>
            <a:r>
              <a:rPr lang="en" altLang="zh-CN" sz="1600" dirty="0">
                <a:solidFill>
                  <a:srgbClr val="1D1D1A"/>
                </a:solidFill>
              </a:rPr>
              <a:t> Hu, </a:t>
            </a:r>
            <a:r>
              <a:rPr lang="en" altLang="zh-CN" sz="1600" dirty="0" err="1">
                <a:solidFill>
                  <a:srgbClr val="1D1D1A"/>
                </a:solidFill>
              </a:rPr>
              <a:t>Shaohuai</a:t>
            </a:r>
            <a:r>
              <a:rPr lang="en" altLang="zh-CN" sz="1600" dirty="0">
                <a:solidFill>
                  <a:srgbClr val="1D1D1A"/>
                </a:solidFill>
              </a:rPr>
              <a:t> Shi, </a:t>
            </a:r>
            <a:r>
              <a:rPr lang="en" altLang="zh-CN" sz="1600" dirty="0" err="1">
                <a:solidFill>
                  <a:srgbClr val="1D1D1A"/>
                </a:solidFill>
              </a:rPr>
              <a:t>Xiaowen</a:t>
            </a:r>
            <a:r>
              <a:rPr lang="en" altLang="zh-CN" sz="1600" dirty="0">
                <a:solidFill>
                  <a:srgbClr val="1D1D1A"/>
                </a:solidFill>
              </a:rPr>
              <a:t> Chu; </a:t>
            </a:r>
            <a:r>
              <a:rPr lang="en" altLang="zh-CN" sz="1600" dirty="0">
                <a:solidFill>
                  <a:srgbClr val="1D1D1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Highly Scalable Deep Learning Training System with Mixed-Precision: Training ImageNet in Four Minutes</a:t>
            </a:r>
            <a:endParaRPr lang="en" altLang="zh-CN" sz="1600" dirty="0">
              <a:solidFill>
                <a:srgbClr val="1D1D1A"/>
              </a:solidFill>
            </a:endParaRPr>
          </a:p>
          <a:p>
            <a:pPr marL="457200" indent="-457200" algn="l" fontAlgn="base">
              <a:lnSpc>
                <a:spcPct val="100000"/>
              </a:lnSpc>
              <a:buFont typeface="+mj-lt"/>
              <a:buAutoNum type="arabicPeriod"/>
            </a:pPr>
            <a:r>
              <a:rPr lang="en" altLang="zh-CN" sz="1600" dirty="0">
                <a:solidFill>
                  <a:srgbClr val="1D1D1A"/>
                </a:solidFill>
              </a:rPr>
              <a:t>Hiroaki </a:t>
            </a:r>
            <a:r>
              <a:rPr lang="en" altLang="zh-CN" sz="1600" dirty="0" err="1">
                <a:solidFill>
                  <a:srgbClr val="1D1D1A"/>
                </a:solidFill>
              </a:rPr>
              <a:t>Mikami</a:t>
            </a:r>
            <a:r>
              <a:rPr lang="en" altLang="zh-CN" sz="1600" dirty="0">
                <a:solidFill>
                  <a:srgbClr val="1D1D1A"/>
                </a:solidFill>
              </a:rPr>
              <a:t>, Hisahiro </a:t>
            </a:r>
            <a:r>
              <a:rPr lang="en" altLang="zh-CN" sz="1600" dirty="0" err="1">
                <a:solidFill>
                  <a:srgbClr val="1D1D1A"/>
                </a:solidFill>
              </a:rPr>
              <a:t>Suganuma</a:t>
            </a:r>
            <a:r>
              <a:rPr lang="en" altLang="zh-CN" sz="1600" dirty="0">
                <a:solidFill>
                  <a:srgbClr val="1D1D1A"/>
                </a:solidFill>
              </a:rPr>
              <a:t>, </a:t>
            </a:r>
            <a:r>
              <a:rPr lang="en" altLang="zh-CN" sz="1600" dirty="0" err="1">
                <a:solidFill>
                  <a:srgbClr val="1D1D1A"/>
                </a:solidFill>
              </a:rPr>
              <a:t>Pongsakorn</a:t>
            </a:r>
            <a:r>
              <a:rPr lang="en" altLang="zh-CN" sz="1600" dirty="0">
                <a:solidFill>
                  <a:srgbClr val="1D1D1A"/>
                </a:solidFill>
              </a:rPr>
              <a:t> U-</a:t>
            </a:r>
            <a:r>
              <a:rPr lang="en" altLang="zh-CN" sz="1600" dirty="0" err="1">
                <a:solidFill>
                  <a:srgbClr val="1D1D1A"/>
                </a:solidFill>
              </a:rPr>
              <a:t>chupala</a:t>
            </a:r>
            <a:r>
              <a:rPr lang="en" altLang="zh-CN" sz="1600" dirty="0">
                <a:solidFill>
                  <a:srgbClr val="1D1D1A"/>
                </a:solidFill>
              </a:rPr>
              <a:t>, </a:t>
            </a:r>
            <a:r>
              <a:rPr lang="en" altLang="zh-CN" sz="1600" dirty="0" err="1">
                <a:solidFill>
                  <a:srgbClr val="1D1D1A"/>
                </a:solidFill>
              </a:rPr>
              <a:t>Yoshiki</a:t>
            </a:r>
            <a:r>
              <a:rPr lang="en" altLang="zh-CN" sz="1600" dirty="0">
                <a:solidFill>
                  <a:srgbClr val="1D1D1A"/>
                </a:solidFill>
              </a:rPr>
              <a:t> Tanaka, Yuichi </a:t>
            </a:r>
            <a:r>
              <a:rPr lang="en" altLang="zh-CN" sz="1600" dirty="0" err="1">
                <a:solidFill>
                  <a:srgbClr val="1D1D1A"/>
                </a:solidFill>
              </a:rPr>
              <a:t>Kageyama</a:t>
            </a:r>
            <a:r>
              <a:rPr lang="en" altLang="zh-CN" sz="1600" dirty="0">
                <a:solidFill>
                  <a:srgbClr val="1D1D1A"/>
                </a:solidFill>
              </a:rPr>
              <a:t>; </a:t>
            </a:r>
            <a:r>
              <a:rPr lang="en" altLang="zh-CN" sz="1600" dirty="0">
                <a:solidFill>
                  <a:srgbClr val="1D1D1A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ImageNet/ResNet-50 Training in 224 Seconds</a:t>
            </a:r>
            <a:endParaRPr lang="en" altLang="zh-CN" sz="1600" dirty="0">
              <a:solidFill>
                <a:srgbClr val="1D1D1A"/>
              </a:solidFill>
            </a:endParaRPr>
          </a:p>
          <a:p>
            <a:pPr marL="457200" indent="-457200" algn="l" fontAlgn="base">
              <a:lnSpc>
                <a:spcPct val="100000"/>
              </a:lnSpc>
              <a:buFont typeface="+mj-lt"/>
              <a:buAutoNum type="arabicPeriod"/>
            </a:pPr>
            <a:r>
              <a:rPr lang="en" altLang="zh-CN" sz="1600" dirty="0">
                <a:solidFill>
                  <a:srgbClr val="1D1D1A"/>
                </a:solidFill>
              </a:rPr>
              <a:t>Chris Ying, Sameer Kumar, </a:t>
            </a:r>
            <a:r>
              <a:rPr lang="en" altLang="zh-CN" sz="1600" dirty="0" err="1">
                <a:solidFill>
                  <a:srgbClr val="1D1D1A"/>
                </a:solidFill>
              </a:rPr>
              <a:t>Dehao</a:t>
            </a:r>
            <a:r>
              <a:rPr lang="en" altLang="zh-CN" sz="1600" dirty="0">
                <a:solidFill>
                  <a:srgbClr val="1D1D1A"/>
                </a:solidFill>
              </a:rPr>
              <a:t> Chen, Tao Wang, </a:t>
            </a:r>
            <a:r>
              <a:rPr lang="en" altLang="zh-CN" sz="1600" dirty="0" err="1">
                <a:solidFill>
                  <a:srgbClr val="1D1D1A"/>
                </a:solidFill>
              </a:rPr>
              <a:t>Youlong</a:t>
            </a:r>
            <a:r>
              <a:rPr lang="en" altLang="zh-CN" sz="1600" dirty="0">
                <a:solidFill>
                  <a:srgbClr val="1D1D1A"/>
                </a:solidFill>
              </a:rPr>
              <a:t> Cheng; </a:t>
            </a:r>
            <a:r>
              <a:rPr lang="en" altLang="zh-CN" sz="1600" dirty="0">
                <a:solidFill>
                  <a:srgbClr val="1D1D1A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Classification at Supercomputer Scale</a:t>
            </a:r>
            <a:endParaRPr lang="en" altLang="zh-CN" sz="1600" dirty="0">
              <a:solidFill>
                <a:srgbClr val="1D1D1A"/>
              </a:solidFill>
            </a:endParaRPr>
          </a:p>
          <a:p>
            <a:pPr marL="457200" indent="-457200" algn="l" fontAlgn="base">
              <a:lnSpc>
                <a:spcPct val="100000"/>
              </a:lnSpc>
              <a:buFont typeface="+mj-lt"/>
              <a:buAutoNum type="arabicPeriod"/>
            </a:pPr>
            <a:r>
              <a:rPr lang="en" altLang="zh-CN" sz="1600" dirty="0">
                <a:solidFill>
                  <a:srgbClr val="1D1D1A"/>
                </a:solidFill>
              </a:rPr>
              <a:t>Peter Sanders; Jochen Speck, Jesper Larsson </a:t>
            </a:r>
            <a:r>
              <a:rPr lang="en" altLang="zh-CN" sz="1600" dirty="0" err="1">
                <a:solidFill>
                  <a:srgbClr val="1D1D1A"/>
                </a:solidFill>
              </a:rPr>
              <a:t>Träff</a:t>
            </a:r>
            <a:r>
              <a:rPr lang="en" altLang="zh-CN" sz="1600" dirty="0">
                <a:solidFill>
                  <a:srgbClr val="1D1D1A"/>
                </a:solidFill>
              </a:rPr>
              <a:t> (2009); Two-tree algorithms for full bandwidth broadcast, reduction and scan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" altLang="zh-CN" sz="1600" dirty="0">
                <a:solidFill>
                  <a:srgbClr val="1D1D1A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Summit Supercomputer</a:t>
            </a:r>
            <a:r>
              <a:rPr lang="zh-CN" altLang="en-US" sz="1600" dirty="0">
                <a:solidFill>
                  <a:srgbClr val="1D1D1A"/>
                </a:solidFill>
              </a:rPr>
              <a:t> </a:t>
            </a:r>
            <a:r>
              <a:rPr lang="en" altLang="zh-CN" sz="1600" dirty="0">
                <a:solidFill>
                  <a:srgbClr val="1D1D1A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https://www.olcf.ornl.gov/summit/</a:t>
            </a:r>
            <a:endParaRPr lang="en" altLang="zh-CN" sz="1600" dirty="0">
              <a:solidFill>
                <a:srgbClr val="1D1D1A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" altLang="zh-CN" sz="1600" dirty="0">
                <a:solidFill>
                  <a:srgbClr val="1D1D1A"/>
                </a:solidFill>
              </a:rPr>
              <a:t>Two-Tree Algorithms for Full Bandwidth Broadcast, Reduction and Scan</a:t>
            </a:r>
          </a:p>
        </p:txBody>
      </p:sp>
    </p:spTree>
    <p:extLst>
      <p:ext uri="{BB962C8B-B14F-4D97-AF65-F5344CB8AC3E}">
        <p14:creationId xmlns:p14="http://schemas.microsoft.com/office/powerpoint/2010/main" val="897380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B4C6DF9-5511-70C8-641B-B7CA50E3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C29D0F-DD61-2CFB-F238-DB62365CD5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英伟达</a:t>
            </a:r>
            <a:r>
              <a:rPr lang="en-US" altLang="zh-CN" dirty="0"/>
              <a:t> NCCL</a:t>
            </a:r>
            <a:r>
              <a:rPr lang="zh-CN" altLang="en-US" dirty="0"/>
              <a:t> 说自己在大规模</a:t>
            </a:r>
            <a:r>
              <a:rPr lang="en-US" altLang="zh-CN" dirty="0"/>
              <a:t>GPU </a:t>
            </a:r>
            <a:r>
              <a:rPr lang="zh-CN" altLang="en-US" dirty="0"/>
              <a:t>集群训练大模型，通信上使用了双二叉树（</a:t>
            </a:r>
            <a:r>
              <a:rPr lang="en-US" altLang="zh-CN" dirty="0"/>
              <a:t>Double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），那么，</a:t>
            </a:r>
            <a:r>
              <a:rPr lang="en-US" altLang="zh-CN" dirty="0"/>
              <a:t>DBT</a:t>
            </a:r>
            <a:r>
              <a:rPr lang="zh-CN" altLang="en-US" dirty="0"/>
              <a:t> 是什么？跟我们了解到的 </a:t>
            </a:r>
            <a:r>
              <a:rPr lang="en-US" altLang="zh-CN" dirty="0"/>
              <a:t>Ring-All</a:t>
            </a:r>
            <a:r>
              <a:rPr lang="zh-CN" altLang="en-US" dirty="0"/>
              <a:t> </a:t>
            </a:r>
            <a:r>
              <a:rPr lang="en-US" altLang="zh-CN" dirty="0"/>
              <a:t>Reduce </a:t>
            </a:r>
            <a:r>
              <a:rPr lang="zh-CN" altLang="en-US" dirty="0"/>
              <a:t>有什么区别？</a:t>
            </a:r>
          </a:p>
        </p:txBody>
      </p:sp>
    </p:spTree>
    <p:extLst>
      <p:ext uri="{BB962C8B-B14F-4D97-AF65-F5344CB8AC3E}">
        <p14:creationId xmlns:p14="http://schemas.microsoft.com/office/powerpoint/2010/main" val="1155893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本节内容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1441" y="1706880"/>
            <a:ext cx="10958765" cy="3861714"/>
          </a:xfrm>
        </p:spPr>
        <p:txBody>
          <a:bodyPr numCol="1" anchor="ctr"/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Ring</a:t>
            </a:r>
            <a:r>
              <a:rPr lang="zh-CN" altLang="en-US" sz="2800" dirty="0">
                <a:latin typeface="Gill Sans MT" panose="020B0502020104020203" pitchFamily="34" charset="0"/>
              </a:rPr>
              <a:t> 算法 </a:t>
            </a:r>
            <a:r>
              <a:rPr lang="en-US" altLang="zh-CN" sz="2800" dirty="0">
                <a:latin typeface="Gill Sans MT" panose="020B0502020104020203" pitchFamily="34" charset="0"/>
              </a:rPr>
              <a:t>--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latin typeface="Gill Sans MT" panose="020B0502020104020203" pitchFamily="34" charset="0"/>
              </a:rPr>
              <a:t>Fat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latin typeface="Gill Sans MT" panose="020B0502020104020203" pitchFamily="34" charset="0"/>
              </a:rPr>
              <a:t>ring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800" dirty="0">
                <a:latin typeface="Gill Sans MT" panose="020B0502020104020203" pitchFamily="34" charset="0"/>
              </a:rPr>
              <a:t>分层 </a:t>
            </a:r>
            <a:r>
              <a:rPr lang="en-US" altLang="zh-CN" sz="2800" dirty="0">
                <a:latin typeface="Gill Sans MT" panose="020B0502020104020203" pitchFamily="34" charset="0"/>
              </a:rPr>
              <a:t>Ring</a:t>
            </a:r>
            <a:r>
              <a:rPr lang="zh-CN" altLang="en-US" sz="2800" dirty="0">
                <a:latin typeface="Gill Sans MT" panose="020B0502020104020203" pitchFamily="34" charset="0"/>
              </a:rPr>
              <a:t> 算法 </a:t>
            </a:r>
            <a:r>
              <a:rPr lang="en-US" altLang="zh-CN" sz="2800" dirty="0">
                <a:latin typeface="Gill Sans MT" panose="020B0502020104020203" pitchFamily="34" charset="0"/>
              </a:rPr>
              <a:t>--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latin typeface="Gill Sans MT" panose="020B0502020104020203" pitchFamily="34" charset="0"/>
              </a:rPr>
              <a:t>Hierarchical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latin typeface="Gill Sans MT" panose="020B0502020104020203" pitchFamily="34" charset="0"/>
              </a:rPr>
              <a:t>rings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800" dirty="0">
                <a:latin typeface="Gill Sans MT" panose="020B0502020104020203" pitchFamily="34" charset="0"/>
              </a:rPr>
              <a:t>朴素二叉树 </a:t>
            </a:r>
            <a:r>
              <a:rPr lang="en-US" altLang="zh-CN" sz="2800" dirty="0">
                <a:latin typeface="Gill Sans MT" panose="020B0502020104020203" pitchFamily="34" charset="0"/>
              </a:rPr>
              <a:t>--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latin typeface="Gill Sans MT" panose="020B0502020104020203" pitchFamily="34" charset="0"/>
              </a:rPr>
              <a:t>Native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latin typeface="Gill Sans MT" panose="020B0502020104020203" pitchFamily="34" charset="0"/>
              </a:rPr>
              <a:t>binary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latin typeface="Gill Sans MT" panose="020B0502020104020203" pitchFamily="34" charset="0"/>
              </a:rPr>
              <a:t>Tree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800" dirty="0">
                <a:latin typeface="Gill Sans MT" panose="020B0502020104020203" pitchFamily="34" charset="0"/>
              </a:rPr>
              <a:t>双二叉树 </a:t>
            </a:r>
            <a:r>
              <a:rPr lang="en-US" altLang="zh-CN" sz="2800" dirty="0">
                <a:latin typeface="Gill Sans MT" panose="020B0502020104020203" pitchFamily="34" charset="0"/>
              </a:rPr>
              <a:t>--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latin typeface="Gill Sans MT" panose="020B0502020104020203" pitchFamily="34" charset="0"/>
              </a:rPr>
              <a:t>double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latin typeface="Gill Sans MT" panose="020B0502020104020203" pitchFamily="34" charset="0"/>
              </a:rPr>
              <a:t>binary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latin typeface="Gill Sans MT" panose="020B0502020104020203" pitchFamily="34" charset="0"/>
              </a:rPr>
              <a:t>Tree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800" dirty="0">
                <a:latin typeface="Gill Sans MT" panose="020B0502020104020203" pitchFamily="34" charset="0"/>
              </a:rPr>
              <a:t>具体效果与选择 </a:t>
            </a:r>
            <a:r>
              <a:rPr lang="en-US" altLang="zh-CN" sz="2800" dirty="0">
                <a:latin typeface="Gill Sans MT" panose="020B0502020104020203" pitchFamily="34" charset="0"/>
              </a:rPr>
              <a:t>--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latin typeface="Gill Sans MT" panose="020B0502020104020203" pitchFamily="34" charset="0"/>
              </a:rPr>
              <a:t>when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latin typeface="Gill Sans MT" panose="020B0502020104020203" pitchFamily="34" charset="0"/>
              </a:rPr>
              <a:t>Tree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latin typeface="Gill Sans MT" panose="020B0502020104020203" pitchFamily="34" charset="0"/>
              </a:rPr>
              <a:t>and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latin typeface="Gill Sans MT" panose="020B0502020104020203" pitchFamily="34" charset="0"/>
              </a:rPr>
              <a:t>Ring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68C212-104B-C92F-F4D8-1BE2190A2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01.</a:t>
            </a:r>
            <a:r>
              <a:rPr kumimoji="1" lang="zh-CN" altLang="en-US" dirty="0"/>
              <a:t> </a:t>
            </a:r>
            <a:r>
              <a:rPr kumimoji="1" lang="en-US" altLang="zh-CN" dirty="0"/>
              <a:t>Ring</a:t>
            </a:r>
            <a:r>
              <a:rPr kumimoji="1" lang="zh-CN" altLang="en-US" dirty="0"/>
              <a:t> 算法</a:t>
            </a:r>
            <a:endParaRPr kumimoji="1" lang="en-US" altLang="zh-CN" dirty="0"/>
          </a:p>
          <a:p>
            <a:r>
              <a:rPr kumimoji="1" lang="en-US" altLang="zh-CN" sz="5400" dirty="0"/>
              <a:t>Flat</a:t>
            </a:r>
            <a:r>
              <a:rPr kumimoji="1" lang="zh-CN" altLang="en-US" sz="5400" dirty="0"/>
              <a:t> </a:t>
            </a:r>
            <a:r>
              <a:rPr kumimoji="1" lang="en-US" altLang="zh-CN" sz="5400" dirty="0"/>
              <a:t>ring</a:t>
            </a:r>
          </a:p>
        </p:txBody>
      </p:sp>
    </p:spTree>
    <p:extLst>
      <p:ext uri="{BB962C8B-B14F-4D97-AF65-F5344CB8AC3E}">
        <p14:creationId xmlns:p14="http://schemas.microsoft.com/office/powerpoint/2010/main" val="142144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D094551-F45F-FB46-8792-EE823450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Baidu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：节点间分布式训练场景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2FF410-74EC-A743-AEAE-892B4705A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5067"/>
            <a:ext cx="10963473" cy="1656299"/>
          </a:xfrm>
        </p:spPr>
        <p:txBody>
          <a:bodyPr/>
          <a:lstStyle/>
          <a:p>
            <a:r>
              <a:rPr lang="zh-CN" altLang="en-US" sz="1800" dirty="0"/>
              <a:t>使用 </a:t>
            </a:r>
            <a:r>
              <a:rPr lang="en-US" altLang="zh-CN" sz="1800" dirty="0"/>
              <a:t>Ring</a:t>
            </a:r>
            <a:r>
              <a:rPr lang="zh-CN" altLang="en-US" sz="1800" dirty="0"/>
              <a:t> 方式 </a:t>
            </a: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reduce</a:t>
            </a:r>
            <a:r>
              <a:rPr lang="zh-CN" altLang="en-US" sz="1800" dirty="0"/>
              <a:t> 算法提高大 </a:t>
            </a:r>
            <a:r>
              <a:rPr lang="en-US" altLang="zh-CN" sz="1800" dirty="0"/>
              <a:t>Message</a:t>
            </a:r>
            <a:r>
              <a:rPr lang="zh-CN" altLang="en-US" sz="1800" dirty="0"/>
              <a:t> 传输效率 </a:t>
            </a:r>
            <a:r>
              <a:rPr lang="zh-CN" altLang="en-US" sz="1800" dirty="0">
                <a:highlight>
                  <a:srgbClr val="FFFF00"/>
                </a:highlight>
              </a:rPr>
              <a:t>（</a:t>
            </a:r>
            <a:r>
              <a:rPr lang="en-US" altLang="zh-CN" sz="1800" dirty="0">
                <a:highlight>
                  <a:srgbClr val="FFFF00"/>
                </a:highlight>
              </a:rPr>
              <a:t>2017</a:t>
            </a:r>
            <a:r>
              <a:rPr lang="zh-CN" altLang="en-US" sz="1800" dirty="0">
                <a:highlight>
                  <a:srgbClr val="FFFF00"/>
                </a:highlight>
              </a:rPr>
              <a:t>）</a:t>
            </a:r>
            <a:endParaRPr lang="en-US" altLang="zh-CN" sz="1800" dirty="0"/>
          </a:p>
          <a:p>
            <a:r>
              <a:rPr lang="zh-CN" altLang="en-US" sz="1800" dirty="0"/>
              <a:t>使用 </a:t>
            </a:r>
            <a:r>
              <a:rPr lang="en-US" altLang="zh-CN" sz="1800" dirty="0"/>
              <a:t>MPI-Send</a:t>
            </a:r>
            <a:r>
              <a:rPr lang="zh-CN" altLang="en-US" sz="1800" dirty="0"/>
              <a:t> 和 </a:t>
            </a:r>
            <a:r>
              <a:rPr lang="en-US" altLang="zh-CN" sz="1800" dirty="0"/>
              <a:t>MPI</a:t>
            </a:r>
            <a:r>
              <a:rPr lang="zh-CN" altLang="en-US" sz="1800" dirty="0"/>
              <a:t> </a:t>
            </a:r>
            <a:r>
              <a:rPr lang="en-US" altLang="zh-CN" sz="1800" dirty="0"/>
              <a:t>receive</a:t>
            </a:r>
            <a:r>
              <a:rPr lang="zh-CN" altLang="en-US" sz="1800" dirty="0"/>
              <a:t> 点到点通信接口实现 </a:t>
            </a: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reduce</a:t>
            </a:r>
            <a:r>
              <a:rPr lang="zh-CN" altLang="en-US" sz="1800" dirty="0"/>
              <a:t> 操作；</a:t>
            </a:r>
            <a:endParaRPr lang="en-US" altLang="zh-CN" sz="1800" dirty="0"/>
          </a:p>
          <a:p>
            <a:r>
              <a:rPr lang="zh-CN" altLang="en-US" sz="1800" b="1" dirty="0"/>
              <a:t>效果：</a:t>
            </a:r>
            <a:r>
              <a:rPr lang="zh-CN" altLang="en-US" sz="1800" dirty="0"/>
              <a:t>减少</a:t>
            </a:r>
            <a:r>
              <a:rPr lang="en-US" altLang="zh-CN" sz="1800" dirty="0"/>
              <a:t>GPU</a:t>
            </a:r>
            <a:r>
              <a:rPr lang="zh-CN" altLang="en-US" sz="1800" dirty="0"/>
              <a:t>间传输时间， </a:t>
            </a:r>
            <a:r>
              <a:rPr lang="en-US" altLang="zh-CN" sz="1800" dirty="0"/>
              <a:t>OpenMPI</a:t>
            </a:r>
            <a:r>
              <a:rPr lang="zh-CN" altLang="en-US" sz="1800" dirty="0"/>
              <a:t> 在多 </a:t>
            </a:r>
            <a:r>
              <a:rPr lang="en-US" altLang="zh-CN" sz="1800" dirty="0"/>
              <a:t>GPU</a:t>
            </a:r>
            <a:r>
              <a:rPr lang="zh-CN" altLang="en-US" sz="1800" dirty="0"/>
              <a:t> 下效率提升。</a:t>
            </a:r>
            <a:endParaRPr lang="en-US" altLang="zh-CN" sz="1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D84BE2-556A-5A4E-A8B9-CA624E123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18" y="3176400"/>
            <a:ext cx="3965274" cy="31231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9A31C8-95F1-DD4D-A275-BED2AD7D0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4" y="3164305"/>
            <a:ext cx="4761186" cy="3253477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D8BB1C9-DDC0-D741-ADDF-0CC492598C23}"/>
              </a:ext>
            </a:extLst>
          </p:cNvPr>
          <p:cNvCxnSpPr>
            <a:cxnSpLocks/>
          </p:cNvCxnSpPr>
          <p:nvPr/>
        </p:nvCxnSpPr>
        <p:spPr>
          <a:xfrm>
            <a:off x="6390290" y="3229035"/>
            <a:ext cx="0" cy="3070551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913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D094551-F45F-FB46-8792-EE823450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Baidu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：节点间分布式训练场景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C12C19F-F2C8-2842-84FA-9F776CF272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697" y="1457262"/>
            <a:ext cx="3016800" cy="210048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BF21543-B3C4-194A-B623-158B42339743}"/>
              </a:ext>
            </a:extLst>
          </p:cNvPr>
          <p:cNvSpPr/>
          <p:nvPr/>
        </p:nvSpPr>
        <p:spPr>
          <a:xfrm>
            <a:off x="490964" y="1118712"/>
            <a:ext cx="3174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Data transfers in the first iteration of scatter-reduce</a:t>
            </a:r>
            <a:endParaRPr lang="zh-CN" altLang="en-US" sz="1100" dirty="0">
              <a:latin typeface="Gill Sans MT" panose="020B05020201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1E4CA0E-6254-2449-B837-DD56E39E99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7304" y="1421455"/>
            <a:ext cx="3016800" cy="217209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E8157DF-0EFC-5E40-9B9B-C0DFDBC3275A}"/>
              </a:ext>
            </a:extLst>
          </p:cNvPr>
          <p:cNvSpPr/>
          <p:nvPr/>
        </p:nvSpPr>
        <p:spPr>
          <a:xfrm>
            <a:off x="8075978" y="1118712"/>
            <a:ext cx="361402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sums after the first iteration of scatter-reduce is complete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597D00F-0E11-3941-B697-387C4B2F82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4591" y="1457262"/>
            <a:ext cx="3016800" cy="210048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B953657-E6D9-DF48-AB2F-F0F9DF04A3B7}"/>
              </a:ext>
            </a:extLst>
          </p:cNvPr>
          <p:cNvSpPr/>
          <p:nvPr/>
        </p:nvSpPr>
        <p:spPr>
          <a:xfrm>
            <a:off x="4196836" y="1118712"/>
            <a:ext cx="337773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Scatter-reduce data transfers (iteration 1)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BB96E55-74D8-564B-A500-4BE79F9734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697" y="4240132"/>
            <a:ext cx="3016800" cy="217209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6B346C4-7A26-4346-A0A6-451F6813812C}"/>
              </a:ext>
            </a:extLst>
          </p:cNvPr>
          <p:cNvSpPr/>
          <p:nvPr/>
        </p:nvSpPr>
        <p:spPr>
          <a:xfrm>
            <a:off x="791527" y="3910076"/>
            <a:ext cx="25731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Scatter-reduce data transfers (iteration 2)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A691B8-F4EA-0144-A3A8-0834E0794D98}"/>
              </a:ext>
            </a:extLst>
          </p:cNvPr>
          <p:cNvSpPr/>
          <p:nvPr/>
        </p:nvSpPr>
        <p:spPr>
          <a:xfrm>
            <a:off x="4599134" y="3910076"/>
            <a:ext cx="25731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Scatter-reduce data transfers (iteration 3)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69F8FCA-E19E-4A42-8D18-AD9209655F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7304" y="4268526"/>
            <a:ext cx="3016800" cy="21153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7A715F4-BFE0-2D4A-811B-F2C6FE576C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4591" y="4273479"/>
            <a:ext cx="3016800" cy="210540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4A9AF66-E549-D146-9732-0D613551BFAE}"/>
              </a:ext>
            </a:extLst>
          </p:cNvPr>
          <p:cNvSpPr/>
          <p:nvPr/>
        </p:nvSpPr>
        <p:spPr>
          <a:xfrm>
            <a:off x="8596421" y="3910076"/>
            <a:ext cx="25731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Scatter-reduce data transfers (iteration 4)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915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BA105DE-895E-2641-A684-7989B758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Baidu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：节点间分布式训练场景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01DEC5-C04B-224F-BB31-AD56A5CD4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781045"/>
            <a:ext cx="3016800" cy="16969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EFEAA3-5AD9-2149-AEE5-E74A7465EE57}"/>
              </a:ext>
            </a:extLst>
          </p:cNvPr>
          <p:cNvSpPr/>
          <p:nvPr/>
        </p:nvSpPr>
        <p:spPr>
          <a:xfrm>
            <a:off x="1004777" y="1244343"/>
            <a:ext cx="263565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Final state after all scatter-reduce transfers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EA700A-F1FC-F445-8D25-2A9A69A1C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682" y="1569754"/>
            <a:ext cx="3016800" cy="211953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8834662-7D30-DA4A-8055-AADD28C4FEC8}"/>
              </a:ext>
            </a:extLst>
          </p:cNvPr>
          <p:cNvSpPr/>
          <p:nvPr/>
        </p:nvSpPr>
        <p:spPr>
          <a:xfrm>
            <a:off x="4391324" y="1244343"/>
            <a:ext cx="31515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Data transfers in the first iteration of the AllGather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D8A4D3A-4D8A-0C40-824E-4410FF26E6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4236" y="1569755"/>
            <a:ext cx="3016800" cy="211953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9A7AAE6-90E4-AB4C-8B53-7E9F4B6726A5}"/>
              </a:ext>
            </a:extLst>
          </p:cNvPr>
          <p:cNvSpPr/>
          <p:nvPr/>
        </p:nvSpPr>
        <p:spPr>
          <a:xfrm>
            <a:off x="8727932" y="1244343"/>
            <a:ext cx="22894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AllGather data transfers (iteration 1)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E11F3D4-E09D-284A-BA5E-3C0D55E905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4284693"/>
            <a:ext cx="3016800" cy="211668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2400D81-2850-3C4C-B0E3-00B73290225C}"/>
              </a:ext>
            </a:extLst>
          </p:cNvPr>
          <p:cNvSpPr/>
          <p:nvPr/>
        </p:nvSpPr>
        <p:spPr>
          <a:xfrm>
            <a:off x="815727" y="3978178"/>
            <a:ext cx="28247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AllGather data transfers (iteration 2)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DB6F8EF-64E7-9742-9D9F-B8B96170C8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682" y="4280781"/>
            <a:ext cx="3016800" cy="212450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DAE537A-8B63-894E-B57E-991646597411}"/>
              </a:ext>
            </a:extLst>
          </p:cNvPr>
          <p:cNvSpPr/>
          <p:nvPr/>
        </p:nvSpPr>
        <p:spPr>
          <a:xfrm>
            <a:off x="4844018" y="3978178"/>
            <a:ext cx="22894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AllGather data transfers (iteration 4)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8FB069A-2485-A340-971C-0AA72C6004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4236" y="4496594"/>
            <a:ext cx="3016800" cy="169288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D20996B0-97C7-F846-A580-0B66A9B78BFB}"/>
              </a:ext>
            </a:extLst>
          </p:cNvPr>
          <p:cNvSpPr/>
          <p:nvPr/>
        </p:nvSpPr>
        <p:spPr>
          <a:xfrm>
            <a:off x="8624980" y="3978178"/>
            <a:ext cx="24953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Final state after all AllGather transfers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047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29927</TotalTime>
  <Words>2033</Words>
  <Application>Microsoft Macintosh PowerPoint</Application>
  <PresentationFormat>自定义</PresentationFormat>
  <Paragraphs>137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39</vt:i4>
      </vt:variant>
    </vt:vector>
  </HeadingPairs>
  <TitlesOfParts>
    <vt:vector size="56" baseType="lpstr">
      <vt:lpstr>-apple-system</vt:lpstr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思维导图 XMind</vt:lpstr>
      <vt:lpstr>Question</vt:lpstr>
      <vt:lpstr>本节内容</vt:lpstr>
      <vt:lpstr>PowerPoint 演示文稿</vt:lpstr>
      <vt:lpstr>Baidu All-Reduce：节点间分布式训练场景</vt:lpstr>
      <vt:lpstr>Baidu All-Reduce：节点间分布式训练场景</vt:lpstr>
      <vt:lpstr>Baidu All-Reduce：节点间分布式训练场景</vt:lpstr>
      <vt:lpstr>Baidu All-Reduce：节点间分布式训练场景</vt:lpstr>
      <vt:lpstr>集合通信原语的含义</vt:lpstr>
      <vt:lpstr>PowerPoint 演示文稿</vt:lpstr>
      <vt:lpstr>Question</vt:lpstr>
      <vt:lpstr>Ring 算法不足</vt:lpstr>
      <vt:lpstr>引入 Tree 算法</vt:lpstr>
      <vt:lpstr>PowerPoint 演示文稿</vt:lpstr>
      <vt:lpstr>朴素二叉树</vt:lpstr>
      <vt:lpstr>朴素二叉树</vt:lpstr>
      <vt:lpstr>朴素二叉树怎么做并行？</vt:lpstr>
      <vt:lpstr>Question</vt:lpstr>
      <vt:lpstr>PowerPoint 演示文稿</vt:lpstr>
      <vt:lpstr>MPI 引入 Double Binary Tree 算法</vt:lpstr>
      <vt:lpstr>Double Binary Tree 算法介绍</vt:lpstr>
      <vt:lpstr>Double Binary Tree 算法特点</vt:lpstr>
      <vt:lpstr>Double Binary Tree 算法收益</vt:lpstr>
      <vt:lpstr>Double Binary Tree 算法介绍</vt:lpstr>
      <vt:lpstr>英伟达 Double Binary Tree 算法 </vt:lpstr>
      <vt:lpstr>英伟达 Double Binary Tree 算法 </vt:lpstr>
      <vt:lpstr>英伟达 Double Binary Tree 算法 </vt:lpstr>
      <vt:lpstr>英伟达 Double Binary Tree 算法 </vt:lpstr>
      <vt:lpstr>英伟达 Double Binary Tree 算法效果</vt:lpstr>
      <vt:lpstr>PowerPoint 演示文稿</vt:lpstr>
      <vt:lpstr>节点规模越大，时延衰减不明显</vt:lpstr>
      <vt:lpstr>NCCL 基本介绍</vt:lpstr>
      <vt:lpstr>节点规模越大，时延衰减不明显</vt:lpstr>
      <vt:lpstr>ring和tree的选择</vt:lpstr>
      <vt:lpstr>Ring 和 Tree 的选择</vt:lpstr>
      <vt:lpstr>PowerPoint 演示文稿</vt:lpstr>
      <vt:lpstr>参考资料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10078</cp:revision>
  <cp:lastPrinted>2023-09-08T09:14:01Z</cp:lastPrinted>
  <dcterms:created xsi:type="dcterms:W3CDTF">2020-08-28T08:44:19Z</dcterms:created>
  <dcterms:modified xsi:type="dcterms:W3CDTF">2024-09-01T16:07:17Z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